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2"/>
  </p:notesMasterIdLst>
  <p:sldIdLst>
    <p:sldId id="277" r:id="rId2"/>
    <p:sldId id="278" r:id="rId3"/>
    <p:sldId id="400" r:id="rId4"/>
    <p:sldId id="550" r:id="rId5"/>
    <p:sldId id="551" r:id="rId6"/>
    <p:sldId id="552" r:id="rId7"/>
    <p:sldId id="553" r:id="rId8"/>
    <p:sldId id="554" r:id="rId9"/>
    <p:sldId id="555" r:id="rId10"/>
    <p:sldId id="556" r:id="rId11"/>
    <p:sldId id="557" r:id="rId12"/>
    <p:sldId id="558" r:id="rId13"/>
    <p:sldId id="559" r:id="rId14"/>
    <p:sldId id="560" r:id="rId15"/>
    <p:sldId id="561" r:id="rId16"/>
    <p:sldId id="562" r:id="rId17"/>
    <p:sldId id="563" r:id="rId18"/>
    <p:sldId id="564" r:id="rId19"/>
    <p:sldId id="565" r:id="rId20"/>
    <p:sldId id="566" r:id="rId21"/>
    <p:sldId id="567" r:id="rId22"/>
    <p:sldId id="568" r:id="rId23"/>
    <p:sldId id="569" r:id="rId24"/>
    <p:sldId id="570" r:id="rId25"/>
    <p:sldId id="571" r:id="rId26"/>
    <p:sldId id="572" r:id="rId27"/>
    <p:sldId id="573" r:id="rId28"/>
    <p:sldId id="574" r:id="rId29"/>
    <p:sldId id="575" r:id="rId30"/>
    <p:sldId id="576" r:id="rId31"/>
    <p:sldId id="533" r:id="rId32"/>
    <p:sldId id="534" r:id="rId33"/>
    <p:sldId id="577" r:id="rId34"/>
    <p:sldId id="578" r:id="rId35"/>
    <p:sldId id="579" r:id="rId36"/>
    <p:sldId id="580" r:id="rId37"/>
    <p:sldId id="581" r:id="rId38"/>
    <p:sldId id="582" r:id="rId39"/>
    <p:sldId id="583" r:id="rId40"/>
    <p:sldId id="584" r:id="rId41"/>
    <p:sldId id="585" r:id="rId42"/>
    <p:sldId id="586" r:id="rId43"/>
    <p:sldId id="587" r:id="rId44"/>
    <p:sldId id="588" r:id="rId45"/>
    <p:sldId id="590" r:id="rId46"/>
    <p:sldId id="589" r:id="rId47"/>
    <p:sldId id="591" r:id="rId48"/>
    <p:sldId id="592" r:id="rId49"/>
    <p:sldId id="593" r:id="rId50"/>
    <p:sldId id="594" r:id="rId51"/>
    <p:sldId id="595" r:id="rId52"/>
    <p:sldId id="596" r:id="rId53"/>
    <p:sldId id="597" r:id="rId54"/>
    <p:sldId id="598" r:id="rId55"/>
    <p:sldId id="549" r:id="rId56"/>
    <p:sldId id="543" r:id="rId57"/>
    <p:sldId id="599" r:id="rId58"/>
    <p:sldId id="600" r:id="rId59"/>
    <p:sldId id="601" r:id="rId60"/>
    <p:sldId id="602" r:id="rId61"/>
    <p:sldId id="603" r:id="rId62"/>
    <p:sldId id="604" r:id="rId63"/>
    <p:sldId id="605" r:id="rId64"/>
    <p:sldId id="606" r:id="rId65"/>
    <p:sldId id="607" r:id="rId66"/>
    <p:sldId id="608" r:id="rId67"/>
    <p:sldId id="609" r:id="rId68"/>
    <p:sldId id="610" r:id="rId69"/>
    <p:sldId id="611" r:id="rId70"/>
    <p:sldId id="612" r:id="rId71"/>
    <p:sldId id="613" r:id="rId72"/>
    <p:sldId id="614" r:id="rId73"/>
    <p:sldId id="615" r:id="rId74"/>
    <p:sldId id="616" r:id="rId75"/>
    <p:sldId id="617" r:id="rId76"/>
    <p:sldId id="618" r:id="rId77"/>
    <p:sldId id="619" r:id="rId78"/>
    <p:sldId id="620" r:id="rId79"/>
    <p:sldId id="398" r:id="rId80"/>
    <p:sldId id="397"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0" id="{EB7FBF3C-1E8A-4CE7-AD04-D651F866FD19}">
          <p14:sldIdLst>
            <p14:sldId id="277"/>
          </p14:sldIdLst>
        </p14:section>
        <p14:section name="Section-1" id="{0574B59B-4B97-4F0C-8173-C864910140F8}">
          <p14:sldIdLst>
            <p14:sldId id="278"/>
            <p14:sldId id="400"/>
            <p14:sldId id="550"/>
            <p14:sldId id="551"/>
            <p14:sldId id="552"/>
            <p14:sldId id="553"/>
            <p14:sldId id="554"/>
            <p14:sldId id="555"/>
          </p14:sldIdLst>
        </p14:section>
        <p14:section name="Section-7" id="{1067FF60-CFCE-456C-A029-1FC1A5EAAEDE}">
          <p14:sldIdLst>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33"/>
            <p14:sldId id="534"/>
            <p14:sldId id="577"/>
            <p14:sldId id="578"/>
            <p14:sldId id="579"/>
            <p14:sldId id="580"/>
            <p14:sldId id="581"/>
            <p14:sldId id="582"/>
            <p14:sldId id="583"/>
            <p14:sldId id="584"/>
            <p14:sldId id="585"/>
            <p14:sldId id="586"/>
            <p14:sldId id="587"/>
            <p14:sldId id="588"/>
            <p14:sldId id="590"/>
            <p14:sldId id="589"/>
            <p14:sldId id="591"/>
            <p14:sldId id="592"/>
            <p14:sldId id="593"/>
            <p14:sldId id="594"/>
            <p14:sldId id="595"/>
            <p14:sldId id="596"/>
            <p14:sldId id="597"/>
            <p14:sldId id="598"/>
            <p14:sldId id="549"/>
            <p14:sldId id="543"/>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398"/>
            <p14:sldId id="397"/>
          </p14:sldIdLst>
        </p14:section>
      </p14:sectionLst>
    </p:ext>
    <p:ext uri="{EFAFB233-063F-42B5-8137-9DF3F51BA10A}">
      <p15:sldGuideLst xmlns:p15="http://schemas.microsoft.com/office/powerpoint/2012/main">
        <p15:guide id="1" orient="horz" pos="2092"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0000"/>
    <a:srgbClr val="5E6B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00" autoAdjust="0"/>
    <p:restoredTop sz="94660"/>
  </p:normalViewPr>
  <p:slideViewPr>
    <p:cSldViewPr snapToGrid="0" showGuides="1">
      <p:cViewPr varScale="1">
        <p:scale>
          <a:sx n="102" d="100"/>
          <a:sy n="102" d="100"/>
        </p:scale>
        <p:origin x="211" y="72"/>
      </p:cViewPr>
      <p:guideLst>
        <p:guide orient="horz" pos="2092"/>
        <p:guide pos="3839"/>
      </p:guideLst>
    </p:cSldViewPr>
  </p:slideViewPr>
  <p:notesTextViewPr>
    <p:cViewPr>
      <p:scale>
        <a:sx n="1" d="1"/>
        <a:sy n="1" d="1"/>
      </p:scale>
      <p:origin x="0" y="0"/>
    </p:cViewPr>
  </p:notesTextViewPr>
  <p:sorterViewPr>
    <p:cViewPr>
      <p:scale>
        <a:sx n="100" d="100"/>
        <a:sy n="100" d="100"/>
      </p:scale>
      <p:origin x="0" y="-136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7664059" y="0"/>
            <a:ext cx="461356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Introducing Machine Learning for Spatial Data Analys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3733" y="0"/>
            <a:ext cx="7767791"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10/31/2025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10/31/2025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10/31/2025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10/31/2025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10/31/2025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73.png"/><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58000"/>
          </a:xfrm>
          <a:prstGeom prst="rect">
            <a:avLst/>
          </a:prstGeom>
        </p:spPr>
      </p:pic>
      <p:sp>
        <p:nvSpPr>
          <p:cNvPr id="4" name="Title 3"/>
          <p:cNvSpPr>
            <a:spLocks noGrp="1"/>
          </p:cNvSpPr>
          <p:nvPr>
            <p:ph type="ctrTitle"/>
          </p:nvPr>
        </p:nvSpPr>
        <p:spPr>
          <a:xfrm>
            <a:off x="5090614" y="491486"/>
            <a:ext cx="6259773" cy="2087941"/>
          </a:xfrm>
        </p:spPr>
        <p:txBody>
          <a:bodyPr>
            <a:normAutofit fontScale="90000"/>
          </a:bodyPr>
          <a:lstStyle/>
          <a:p>
            <a:r>
              <a:rPr lang="en-US" altLang="ko-KR" b="1" dirty="0">
                <a:solidFill>
                  <a:schemeClr val="accent4"/>
                </a:solidFill>
                <a:latin typeface="Calibri" panose="020F0502020204030204" charset="0"/>
                <a:ea typeface="Malgun Gothic" panose="020B0503020000020004" pitchFamily="50" charset="-127"/>
                <a:cs typeface="Calibri" panose="020F0502020204030204" charset="0"/>
                <a:sym typeface="+mn-ea"/>
              </a:rPr>
              <a:t>Spatial Machine Learning </a:t>
            </a:r>
            <a:br>
              <a:rPr lang="en-US" altLang="ko-KR" b="1" dirty="0">
                <a:solidFill>
                  <a:schemeClr val="accent4"/>
                </a:solidFill>
                <a:latin typeface="Calibri" panose="020F0502020204030204" charset="0"/>
                <a:ea typeface="Malgun Gothic" panose="020B0503020000020004" pitchFamily="50" charset="-127"/>
                <a:cs typeface="Calibri" panose="020F0502020204030204" charset="0"/>
              </a:rPr>
            </a:br>
            <a:endParaRPr lang="en-US" dirty="0">
              <a:solidFill>
                <a:schemeClr val="accent4"/>
              </a:solidFill>
              <a:latin typeface="Calibri" panose="020F0502020204030204" charset="0"/>
              <a:cs typeface="Calibri" panose="020F0502020204030204" charset="0"/>
            </a:endParaRPr>
          </a:p>
        </p:txBody>
      </p:sp>
      <p:sp>
        <p:nvSpPr>
          <p:cNvPr id="5" name="Subtitle 4"/>
          <p:cNvSpPr>
            <a:spLocks noGrp="1"/>
          </p:cNvSpPr>
          <p:nvPr>
            <p:ph type="subTitle" idx="1"/>
          </p:nvPr>
        </p:nvSpPr>
        <p:spPr>
          <a:xfrm>
            <a:off x="6005015" y="2014538"/>
            <a:ext cx="4663620" cy="1655762"/>
          </a:xfrm>
        </p:spPr>
        <p:txBody>
          <a:bodyPr/>
          <a:lstStyle/>
          <a:p>
            <a:r>
              <a:rPr lang="en-US" altLang="ko-KR" b="1" i="1" dirty="0">
                <a:solidFill>
                  <a:schemeClr val="bg1"/>
                </a:solidFill>
                <a:latin typeface="Calibri" panose="020F0502020204030204" charset="0"/>
                <a:ea typeface="Malgun Gothic" panose="020B0503020000020004" pitchFamily="50" charset="-127"/>
                <a:cs typeface="Calibri" panose="020F0502020204030204" charset="0"/>
                <a:sym typeface="+mn-ea"/>
              </a:rPr>
              <a:t>Spatial Machine Learning Algorithms</a:t>
            </a:r>
            <a:endParaRPr lang="en-US" i="1" dirty="0">
              <a:solidFill>
                <a:schemeClr val="bg1"/>
              </a:solidFill>
              <a:latin typeface="Calibri" panose="020F0502020204030204" charset="0"/>
              <a:cs typeface="Calibri" panose="020F0502020204030204" charset="0"/>
            </a:endParaRPr>
          </a:p>
        </p:txBody>
      </p:sp>
      <p:sp>
        <p:nvSpPr>
          <p:cNvPr id="8" name="Text Box 7"/>
          <p:cNvSpPr txBox="1"/>
          <p:nvPr/>
        </p:nvSpPr>
        <p:spPr>
          <a:xfrm>
            <a:off x="7149148" y="3429000"/>
            <a:ext cx="4650105" cy="1291590"/>
          </a:xfrm>
          <a:prstGeom prst="rect">
            <a:avLst/>
          </a:prstGeom>
          <a:noFill/>
        </p:spPr>
        <p:txBody>
          <a:bodyPr wrap="square" rtlCol="0" anchor="t">
            <a:spAutoFit/>
          </a:bodyPr>
          <a:lstStyle/>
          <a:p>
            <a:pPr algn="ct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Dr. Giri Rajasekhar Gunnu</a:t>
            </a:r>
          </a:p>
          <a:p>
            <a:pPr algn="ctr"/>
            <a:r>
              <a:rPr lang="en-US" altLang="en-US" b="1" i="1" dirty="0">
                <a:solidFill>
                  <a:schemeClr val="bg1"/>
                </a:solidFill>
                <a:latin typeface="Calibri" panose="020F0502020204030204" charset="0"/>
                <a:ea typeface="Malgun Gothic" panose="020B0503020000020004" pitchFamily="50" charset="-127"/>
                <a:cs typeface="Calibri" panose="020F0502020204030204" charset="0"/>
                <a:sym typeface="+mn-ea"/>
              </a:rPr>
              <a:t>Professor of Practice, Andhra University</a:t>
            </a:r>
          </a:p>
          <a:p>
            <a:pPr algn="ctr"/>
            <a:r>
              <a:rPr lang="zh-CN"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  g.giri.iitm@gmail.com</a:t>
            </a:r>
          </a:p>
          <a:p>
            <a:pPr algn="ctr"/>
            <a:r>
              <a:rPr lang="zh-CN"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zh-CN" sz="2000" b="1" dirty="0">
                <a:solidFill>
                  <a:schemeClr val="bg1"/>
                </a:solidFill>
                <a:latin typeface="Calibri" panose="020F0502020204030204" charset="0"/>
                <a:ea typeface="Malgun Gothic" panose="020B0503020000020004" pitchFamily="50" charset="-127"/>
                <a:cs typeface="Calibri" panose="020F0502020204030204" charset="0"/>
                <a:sym typeface="+mn-ea"/>
              </a:rPr>
              <a:t>  </a:t>
            </a: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LinkedIn: girigunnu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3CF7C-DD61-67A5-3C82-3F6FDE6B356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B80B9DA-FC4B-CF18-A431-E0C6A3A86BE9}"/>
              </a:ext>
            </a:extLst>
          </p:cNvPr>
          <p:cNvSpPr>
            <a:spLocks noGrp="1"/>
          </p:cNvSpPr>
          <p:nvPr>
            <p:ph type="title"/>
          </p:nvPr>
        </p:nvSpPr>
        <p:spPr>
          <a:xfrm>
            <a:off x="420412" y="206733"/>
            <a:ext cx="11241003" cy="1325563"/>
          </a:xfrm>
        </p:spPr>
        <p:txBody>
          <a:bodyPr>
            <a:normAutofit/>
          </a:bodyPr>
          <a:lstStyle/>
          <a:p>
            <a:r>
              <a:rPr lang="en-US" b="1" dirty="0">
                <a:solidFill>
                  <a:srgbClr val="002060"/>
                </a:solidFill>
              </a:rPr>
              <a:t> </a:t>
            </a:r>
            <a:r>
              <a:rPr lang="en-IN" b="1" dirty="0">
                <a:solidFill>
                  <a:srgbClr val="002060"/>
                </a:solidFill>
              </a:rPr>
              <a:t>The GWR Equation</a:t>
            </a:r>
            <a:endParaRPr lang="en-IN" dirty="0">
              <a:solidFill>
                <a:srgbClr val="002060"/>
              </a:solidFill>
            </a:endParaRPr>
          </a:p>
        </p:txBody>
      </p:sp>
      <p:sp>
        <p:nvSpPr>
          <p:cNvPr id="3" name="TextBox 2">
            <a:extLst>
              <a:ext uri="{FF2B5EF4-FFF2-40B4-BE49-F238E27FC236}">
                <a16:creationId xmlns:a16="http://schemas.microsoft.com/office/drawing/2014/main" id="{50C7FB55-F1BC-1B76-D539-6893BEF323CE}"/>
              </a:ext>
            </a:extLst>
          </p:cNvPr>
          <p:cNvSpPr txBox="1"/>
          <p:nvPr/>
        </p:nvSpPr>
        <p:spPr>
          <a:xfrm>
            <a:off x="514254" y="1782395"/>
            <a:ext cx="9299217" cy="3293209"/>
          </a:xfrm>
          <a:prstGeom prst="rect">
            <a:avLst/>
          </a:prstGeom>
          <a:noFill/>
        </p:spPr>
        <p:txBody>
          <a:bodyPr wrap="square">
            <a:spAutoFit/>
          </a:bodyPr>
          <a:lstStyle/>
          <a:p>
            <a:r>
              <a:rPr lang="en-IN" sz="2400" b="1" dirty="0"/>
              <a:t>From Global to Local</a:t>
            </a:r>
          </a:p>
          <a:p>
            <a:endParaRPr lang="en-IN" sz="2400" b="1" dirty="0"/>
          </a:p>
          <a:p>
            <a:r>
              <a:rPr lang="en-IN" sz="3200" b="1" dirty="0"/>
              <a:t>OLS Equation:</a:t>
            </a:r>
            <a:r>
              <a:rPr lang="en-IN" sz="3200" dirty="0"/>
              <a:t> Yᵢ = </a:t>
            </a:r>
            <a:r>
              <a:rPr lang="el-GR" sz="3200" dirty="0"/>
              <a:t>β₀ + β₁</a:t>
            </a:r>
            <a:r>
              <a:rPr lang="en-IN" sz="3200" dirty="0"/>
              <a:t>X₁ᵢ + </a:t>
            </a:r>
            <a:r>
              <a:rPr lang="el-GR" sz="3200" dirty="0"/>
              <a:t>ε</a:t>
            </a:r>
            <a:r>
              <a:rPr lang="en-IN" sz="3200" dirty="0"/>
              <a:t>ᵢ</a:t>
            </a:r>
          </a:p>
          <a:p>
            <a:r>
              <a:rPr lang="en-IN" sz="3200" b="1" dirty="0"/>
              <a:t>GWR Equation:</a:t>
            </a:r>
            <a:r>
              <a:rPr lang="en-IN" sz="3200" dirty="0"/>
              <a:t> Yᵢ = </a:t>
            </a:r>
            <a:r>
              <a:rPr lang="el-GR" sz="3200" dirty="0"/>
              <a:t>β₀(</a:t>
            </a:r>
            <a:r>
              <a:rPr lang="en-IN" sz="3200" dirty="0"/>
              <a:t>uᵢ, vᵢ) + </a:t>
            </a:r>
            <a:r>
              <a:rPr lang="el-GR" sz="3200" dirty="0"/>
              <a:t>β₁(</a:t>
            </a:r>
            <a:r>
              <a:rPr lang="en-IN" sz="3200" dirty="0"/>
              <a:t>uᵢ, vᵢ)X₁ᵢ + </a:t>
            </a:r>
            <a:r>
              <a:rPr lang="el-GR" sz="3200" dirty="0"/>
              <a:t>ε</a:t>
            </a:r>
            <a:r>
              <a:rPr lang="en-IN" sz="3200" dirty="0"/>
              <a:t>ᵢ</a:t>
            </a:r>
          </a:p>
          <a:p>
            <a:endParaRPr lang="en-IN" sz="2400" dirty="0"/>
          </a:p>
          <a:p>
            <a:r>
              <a:rPr lang="en-IN" sz="2400" b="1" dirty="0"/>
              <a:t>Key Insight:</a:t>
            </a:r>
            <a:r>
              <a:rPr lang="en-IN" sz="2400" dirty="0"/>
              <a:t> The coefficients </a:t>
            </a:r>
            <a:r>
              <a:rPr lang="el-GR" sz="2400" dirty="0"/>
              <a:t>β </a:t>
            </a:r>
            <a:r>
              <a:rPr lang="en-IN" sz="2400" dirty="0"/>
              <a:t>now have a location (uᵢ, vᵢ) attached to them. This means the intercept (</a:t>
            </a:r>
            <a:r>
              <a:rPr lang="el-GR" sz="2400" dirty="0"/>
              <a:t>β₀) </a:t>
            </a:r>
            <a:r>
              <a:rPr lang="en-IN" sz="2400" dirty="0"/>
              <a:t>and the slope for each variable (</a:t>
            </a:r>
            <a:r>
              <a:rPr lang="el-GR" sz="2400" dirty="0"/>
              <a:t>β₁) </a:t>
            </a:r>
            <a:r>
              <a:rPr lang="en-IN" sz="2400" dirty="0"/>
              <a:t>can be different at every point </a:t>
            </a:r>
            <a:r>
              <a:rPr lang="en-IN" sz="2400" dirty="0" err="1"/>
              <a:t>i</a:t>
            </a:r>
            <a:r>
              <a:rPr lang="en-IN" sz="2400" dirty="0"/>
              <a:t>.</a:t>
            </a:r>
          </a:p>
        </p:txBody>
      </p:sp>
    </p:spTree>
    <p:extLst>
      <p:ext uri="{BB962C8B-B14F-4D97-AF65-F5344CB8AC3E}">
        <p14:creationId xmlns:p14="http://schemas.microsoft.com/office/powerpoint/2010/main" val="3889808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15E04-8FFE-3D17-1629-C8DF1F427CD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A371AD7-1A6B-6747-53E0-58584470B41E}"/>
              </a:ext>
            </a:extLst>
          </p:cNvPr>
          <p:cNvSpPr>
            <a:spLocks noGrp="1"/>
          </p:cNvSpPr>
          <p:nvPr>
            <p:ph type="title"/>
          </p:nvPr>
        </p:nvSpPr>
        <p:spPr>
          <a:xfrm>
            <a:off x="420412" y="206733"/>
            <a:ext cx="11241003" cy="1325563"/>
          </a:xfrm>
        </p:spPr>
        <p:txBody>
          <a:bodyPr>
            <a:normAutofit/>
          </a:bodyPr>
          <a:lstStyle/>
          <a:p>
            <a:r>
              <a:rPr lang="en-US" b="1" dirty="0">
                <a:solidFill>
                  <a:srgbClr val="002060"/>
                </a:solidFill>
              </a:rPr>
              <a:t> The Role of the Kernel and Bandwidth</a:t>
            </a:r>
            <a:endParaRPr lang="en-IN" dirty="0">
              <a:solidFill>
                <a:srgbClr val="002060"/>
              </a:solidFill>
            </a:endParaRPr>
          </a:p>
        </p:txBody>
      </p:sp>
      <p:sp>
        <p:nvSpPr>
          <p:cNvPr id="3" name="TextBox 2">
            <a:extLst>
              <a:ext uri="{FF2B5EF4-FFF2-40B4-BE49-F238E27FC236}">
                <a16:creationId xmlns:a16="http://schemas.microsoft.com/office/drawing/2014/main" id="{B6543DE6-DC90-75E3-DA23-0DC7EBD3BE7C}"/>
              </a:ext>
            </a:extLst>
          </p:cNvPr>
          <p:cNvSpPr txBox="1"/>
          <p:nvPr/>
        </p:nvSpPr>
        <p:spPr>
          <a:xfrm>
            <a:off x="530586" y="1532296"/>
            <a:ext cx="5396686" cy="4524315"/>
          </a:xfrm>
          <a:prstGeom prst="rect">
            <a:avLst/>
          </a:prstGeom>
          <a:noFill/>
        </p:spPr>
        <p:txBody>
          <a:bodyPr wrap="square">
            <a:spAutoFit/>
          </a:bodyPr>
          <a:lstStyle/>
          <a:p>
            <a:r>
              <a:rPr lang="en-US" sz="2400" b="1" dirty="0"/>
              <a:t>The Kernel:</a:t>
            </a:r>
            <a:r>
              <a:rPr lang="en-US" sz="2400" dirty="0"/>
              <a:t> A function that determines how weights decrease with distance. Common choice: Gaussian kernel.</a:t>
            </a:r>
          </a:p>
          <a:p>
            <a:r>
              <a:rPr lang="en-US" sz="2400" b="1" dirty="0"/>
              <a:t>The Bandwidth:</a:t>
            </a:r>
            <a:r>
              <a:rPr lang="en-US" sz="2400" dirty="0"/>
              <a:t> The </a:t>
            </a:r>
            <a:r>
              <a:rPr lang="en-US" sz="2400" b="1" dirty="0"/>
              <a:t>most critical parameter</a:t>
            </a:r>
            <a:r>
              <a:rPr lang="en-US" sz="2400" dirty="0"/>
              <a:t> in GWR. It controls the size of the kernel.</a:t>
            </a:r>
          </a:p>
          <a:p>
            <a:pPr lvl="1"/>
            <a:r>
              <a:rPr lang="en-US" sz="2400" b="1" dirty="0"/>
              <a:t>Small Bandwidth:</a:t>
            </a:r>
            <a:r>
              <a:rPr lang="en-US" sz="2400" dirty="0"/>
              <a:t> Uses only very local data. Results in coefficients that vary rapidly.</a:t>
            </a:r>
          </a:p>
          <a:p>
            <a:pPr lvl="1"/>
            <a:r>
              <a:rPr lang="en-US" sz="2400" b="1" dirty="0"/>
              <a:t>Large Bandwidth:</a:t>
            </a:r>
            <a:r>
              <a:rPr lang="en-US" sz="2400" dirty="0"/>
              <a:t> Uses more distant data. Results in smoother, more global-like coefficients.</a:t>
            </a:r>
          </a:p>
        </p:txBody>
      </p:sp>
      <p:pic>
        <p:nvPicPr>
          <p:cNvPr id="6146" name="Picture 2">
            <a:extLst>
              <a:ext uri="{FF2B5EF4-FFF2-40B4-BE49-F238E27FC236}">
                <a16:creationId xmlns:a16="http://schemas.microsoft.com/office/drawing/2014/main" id="{AF347D03-8D66-1858-D4CA-1F59D55412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69" t="19643" r="4126" b="14386"/>
          <a:stretch>
            <a:fillRect/>
          </a:stretch>
        </p:blipFill>
        <p:spPr bwMode="auto">
          <a:xfrm>
            <a:off x="5878287" y="1532295"/>
            <a:ext cx="6131379" cy="452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809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6F5D3-12B3-CC43-4436-65195E96AF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BE3E073-F5B1-812A-942E-B2286936E42C}"/>
              </a:ext>
            </a:extLst>
          </p:cNvPr>
          <p:cNvSpPr>
            <a:spLocks noGrp="1"/>
          </p:cNvSpPr>
          <p:nvPr>
            <p:ph type="title"/>
          </p:nvPr>
        </p:nvSpPr>
        <p:spPr>
          <a:xfrm>
            <a:off x="420412" y="206733"/>
            <a:ext cx="11241003" cy="1325563"/>
          </a:xfrm>
        </p:spPr>
        <p:txBody>
          <a:bodyPr>
            <a:normAutofit/>
          </a:bodyPr>
          <a:lstStyle/>
          <a:p>
            <a:r>
              <a:rPr lang="en-US" b="1" dirty="0">
                <a:solidFill>
                  <a:srgbClr val="002060"/>
                </a:solidFill>
              </a:rPr>
              <a:t> </a:t>
            </a:r>
            <a:r>
              <a:rPr lang="en-IN" b="1" dirty="0">
                <a:solidFill>
                  <a:srgbClr val="002060"/>
                </a:solidFill>
              </a:rPr>
              <a:t>Choosing the Optimal Bandwidth</a:t>
            </a:r>
            <a:endParaRPr lang="en-IN" dirty="0">
              <a:solidFill>
                <a:srgbClr val="002060"/>
              </a:solidFill>
            </a:endParaRPr>
          </a:p>
        </p:txBody>
      </p:sp>
      <p:sp>
        <p:nvSpPr>
          <p:cNvPr id="3" name="TextBox 2">
            <a:extLst>
              <a:ext uri="{FF2B5EF4-FFF2-40B4-BE49-F238E27FC236}">
                <a16:creationId xmlns:a16="http://schemas.microsoft.com/office/drawing/2014/main" id="{D8CA8772-C9C0-5C7F-F911-6148FAAACE04}"/>
              </a:ext>
            </a:extLst>
          </p:cNvPr>
          <p:cNvSpPr txBox="1"/>
          <p:nvPr/>
        </p:nvSpPr>
        <p:spPr>
          <a:xfrm>
            <a:off x="644227" y="1388288"/>
            <a:ext cx="5396686" cy="5262979"/>
          </a:xfrm>
          <a:prstGeom prst="rect">
            <a:avLst/>
          </a:prstGeom>
          <a:noFill/>
        </p:spPr>
        <p:txBody>
          <a:bodyPr wrap="square">
            <a:spAutoFit/>
          </a:bodyPr>
          <a:lstStyle/>
          <a:p>
            <a:r>
              <a:rPr lang="en-US" sz="2400" b="1" dirty="0">
                <a:latin typeface="Inter"/>
              </a:rPr>
              <a:t>Concept:</a:t>
            </a:r>
            <a:r>
              <a:rPr lang="en-US" sz="2400" dirty="0">
                <a:latin typeface="Inter"/>
              </a:rPr>
              <a:t> This is a data-driven process. We want a bandwidth that provides the best model fit without being too complex.</a:t>
            </a:r>
          </a:p>
          <a:p>
            <a:r>
              <a:rPr lang="en-US" sz="2400" b="1" dirty="0">
                <a:latin typeface="Inter"/>
              </a:rPr>
              <a:t>Methods:</a:t>
            </a:r>
            <a:endParaRPr lang="en-US" sz="2400" dirty="0">
              <a:latin typeface="Inter"/>
            </a:endParaRPr>
          </a:p>
          <a:p>
            <a:pPr lvl="1"/>
            <a:r>
              <a:rPr lang="en-US" sz="2400" b="1" dirty="0">
                <a:latin typeface="Inter"/>
              </a:rPr>
              <a:t>Cross-Validation (CV):</a:t>
            </a:r>
            <a:r>
              <a:rPr lang="en-US" sz="2400" dirty="0">
                <a:latin typeface="Inter"/>
              </a:rPr>
              <a:t> Remove a point, predict its value using a certain bandwidth, calculate the error. Repeat for all points. The bandwidth with the lowest total error wins.</a:t>
            </a:r>
          </a:p>
          <a:p>
            <a:pPr lvl="1"/>
            <a:r>
              <a:rPr lang="en-US" sz="2400" b="1" dirty="0">
                <a:latin typeface="Inter"/>
              </a:rPr>
              <a:t>Akaike Information Criterion (AIC):</a:t>
            </a:r>
            <a:r>
              <a:rPr lang="en-US" sz="2400" dirty="0">
                <a:latin typeface="Inter"/>
              </a:rPr>
              <a:t> A statistical measure that balances model fit and model complexity. We typically choose the bandwidth that minimizes the AIC score.</a:t>
            </a:r>
          </a:p>
        </p:txBody>
      </p:sp>
      <p:pic>
        <p:nvPicPr>
          <p:cNvPr id="7170" name="Picture 2">
            <a:extLst>
              <a:ext uri="{FF2B5EF4-FFF2-40B4-BE49-F238E27FC236}">
                <a16:creationId xmlns:a16="http://schemas.microsoft.com/office/drawing/2014/main" id="{BCEABC5F-4275-71C8-1598-F58501D339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3" t="5000" r="8294" b="3015"/>
          <a:stretch>
            <a:fillRect/>
          </a:stretch>
        </p:blipFill>
        <p:spPr bwMode="auto">
          <a:xfrm>
            <a:off x="6728178" y="1532296"/>
            <a:ext cx="4497714" cy="468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995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92CBE-8029-D4FA-E811-86DC586BAA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78FBC4C-53F4-EDDC-C1AE-D78453CAB712}"/>
              </a:ext>
            </a:extLst>
          </p:cNvPr>
          <p:cNvSpPr>
            <a:spLocks noGrp="1"/>
          </p:cNvSpPr>
          <p:nvPr>
            <p:ph type="title"/>
          </p:nvPr>
        </p:nvSpPr>
        <p:spPr>
          <a:xfrm>
            <a:off x="420412" y="206733"/>
            <a:ext cx="11241003" cy="1325563"/>
          </a:xfrm>
        </p:spPr>
        <p:txBody>
          <a:bodyPr>
            <a:normAutofit/>
          </a:bodyPr>
          <a:lstStyle/>
          <a:p>
            <a:r>
              <a:rPr lang="en-US" b="1" dirty="0">
                <a:solidFill>
                  <a:srgbClr val="002060"/>
                </a:solidFill>
              </a:rPr>
              <a:t> </a:t>
            </a:r>
            <a:r>
              <a:rPr lang="en-IN" b="1" dirty="0">
                <a:solidFill>
                  <a:srgbClr val="002060"/>
                </a:solidFill>
              </a:rPr>
              <a:t>Interpreting GWR Results</a:t>
            </a:r>
            <a:endParaRPr lang="en-IN" dirty="0">
              <a:solidFill>
                <a:srgbClr val="002060"/>
              </a:solidFill>
            </a:endParaRPr>
          </a:p>
        </p:txBody>
      </p:sp>
      <p:sp>
        <p:nvSpPr>
          <p:cNvPr id="3" name="TextBox 2">
            <a:extLst>
              <a:ext uri="{FF2B5EF4-FFF2-40B4-BE49-F238E27FC236}">
                <a16:creationId xmlns:a16="http://schemas.microsoft.com/office/drawing/2014/main" id="{64CB8FD1-13AB-E525-5F58-4E5F83A482A3}"/>
              </a:ext>
            </a:extLst>
          </p:cNvPr>
          <p:cNvSpPr txBox="1"/>
          <p:nvPr/>
        </p:nvSpPr>
        <p:spPr>
          <a:xfrm>
            <a:off x="644227" y="1388288"/>
            <a:ext cx="5396686" cy="4893647"/>
          </a:xfrm>
          <a:prstGeom prst="rect">
            <a:avLst/>
          </a:prstGeom>
          <a:noFill/>
        </p:spPr>
        <p:txBody>
          <a:bodyPr wrap="square">
            <a:spAutoFit/>
          </a:bodyPr>
          <a:lstStyle/>
          <a:p>
            <a:r>
              <a:rPr lang="en-US" sz="2400" b="1" dirty="0">
                <a:latin typeface="Inter"/>
              </a:rPr>
              <a:t>The Power of GWR:</a:t>
            </a:r>
            <a:r>
              <a:rPr lang="en-US" sz="2400" dirty="0">
                <a:latin typeface="Inter"/>
              </a:rPr>
              <a:t> The output is not just a single set of numbers. The outputs are </a:t>
            </a:r>
            <a:r>
              <a:rPr lang="en-US" sz="2400" b="1" dirty="0">
                <a:latin typeface="Inter"/>
              </a:rPr>
              <a:t>maps</a:t>
            </a:r>
            <a:endParaRPr lang="en-US" sz="2400" dirty="0">
              <a:latin typeface="Inter"/>
            </a:endParaRPr>
          </a:p>
          <a:p>
            <a:r>
              <a:rPr lang="en-US" sz="2400" b="1" dirty="0">
                <a:latin typeface="Inter"/>
              </a:rPr>
              <a:t>What you can map:</a:t>
            </a:r>
            <a:endParaRPr lang="en-US" sz="2400" dirty="0">
              <a:latin typeface="Inter"/>
            </a:endParaRPr>
          </a:p>
          <a:p>
            <a:pPr lvl="1"/>
            <a:r>
              <a:rPr lang="en-US" sz="2400" dirty="0">
                <a:latin typeface="Inter"/>
              </a:rPr>
              <a:t>A map of the local R-squared values (showing where the model predicts well or poorly).</a:t>
            </a:r>
          </a:p>
          <a:p>
            <a:pPr lvl="1"/>
            <a:r>
              <a:rPr lang="en-US" sz="2400" dirty="0">
                <a:latin typeface="Inter"/>
              </a:rPr>
              <a:t>A map of the local intercept values.</a:t>
            </a:r>
          </a:p>
          <a:p>
            <a:pPr lvl="1"/>
            <a:r>
              <a:rPr lang="en-US" sz="2400" dirty="0">
                <a:latin typeface="Inter"/>
              </a:rPr>
              <a:t>A map for </a:t>
            </a:r>
            <a:r>
              <a:rPr lang="en-US" sz="2400" i="1" dirty="0">
                <a:latin typeface="Inter"/>
              </a:rPr>
              <a:t>each</a:t>
            </a:r>
            <a:r>
              <a:rPr lang="en-US" sz="2400" dirty="0">
                <a:latin typeface="Inter"/>
              </a:rPr>
              <a:t> predictor variable's local coefficient (β₁, β₂, etc.), showing where that variable has a strong positive, strong negative, or negligible effect.</a:t>
            </a:r>
          </a:p>
        </p:txBody>
      </p:sp>
      <p:pic>
        <p:nvPicPr>
          <p:cNvPr id="8194" name="Picture 2">
            <a:extLst>
              <a:ext uri="{FF2B5EF4-FFF2-40B4-BE49-F238E27FC236}">
                <a16:creationId xmlns:a16="http://schemas.microsoft.com/office/drawing/2014/main" id="{4B1004BC-7A95-C025-33A5-32C1B9A7C4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5" t="9881" r="2342" b="7381"/>
          <a:stretch>
            <a:fillRect/>
          </a:stretch>
        </p:blipFill>
        <p:spPr bwMode="auto">
          <a:xfrm>
            <a:off x="6362135" y="1532296"/>
            <a:ext cx="5299280" cy="4580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82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85E13-9F1E-7B05-98AF-911193DAAF8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CF9B087-042D-0951-D2D8-3E0638E6B290}"/>
              </a:ext>
            </a:extLst>
          </p:cNvPr>
          <p:cNvSpPr>
            <a:spLocks noGrp="1"/>
          </p:cNvSpPr>
          <p:nvPr>
            <p:ph type="title"/>
          </p:nvPr>
        </p:nvSpPr>
        <p:spPr>
          <a:xfrm>
            <a:off x="420412" y="206733"/>
            <a:ext cx="11241003" cy="1325563"/>
          </a:xfrm>
        </p:spPr>
        <p:txBody>
          <a:bodyPr>
            <a:normAutofit/>
          </a:bodyPr>
          <a:lstStyle/>
          <a:p>
            <a:r>
              <a:rPr lang="en-US" b="1" dirty="0">
                <a:solidFill>
                  <a:srgbClr val="002060"/>
                </a:solidFill>
              </a:rPr>
              <a:t> Case Study Setup: Predicting House Prices</a:t>
            </a:r>
            <a:endParaRPr lang="en-IN" dirty="0">
              <a:solidFill>
                <a:srgbClr val="002060"/>
              </a:solidFill>
            </a:endParaRPr>
          </a:p>
        </p:txBody>
      </p:sp>
      <p:sp>
        <p:nvSpPr>
          <p:cNvPr id="3" name="TextBox 2">
            <a:extLst>
              <a:ext uri="{FF2B5EF4-FFF2-40B4-BE49-F238E27FC236}">
                <a16:creationId xmlns:a16="http://schemas.microsoft.com/office/drawing/2014/main" id="{39EFE185-8683-B9C5-41CB-015C2D383754}"/>
              </a:ext>
            </a:extLst>
          </p:cNvPr>
          <p:cNvSpPr txBox="1"/>
          <p:nvPr/>
        </p:nvSpPr>
        <p:spPr>
          <a:xfrm>
            <a:off x="644227" y="1388288"/>
            <a:ext cx="4980966" cy="4154984"/>
          </a:xfrm>
          <a:prstGeom prst="rect">
            <a:avLst/>
          </a:prstGeom>
          <a:noFill/>
        </p:spPr>
        <p:txBody>
          <a:bodyPr wrap="square">
            <a:spAutoFit/>
          </a:bodyPr>
          <a:lstStyle/>
          <a:p>
            <a:r>
              <a:rPr lang="en-US" sz="2400" b="1" dirty="0">
                <a:latin typeface="Inter"/>
              </a:rPr>
              <a:t>Objective:</a:t>
            </a:r>
            <a:r>
              <a:rPr lang="en-US" sz="2400" dirty="0">
                <a:latin typeface="Inter"/>
              </a:rPr>
              <a:t> To understand what drives house prices in a city and if those drivers are consistent across all neighborhoods.</a:t>
            </a:r>
          </a:p>
          <a:p>
            <a:r>
              <a:rPr lang="en-US" sz="2400" b="1" dirty="0">
                <a:latin typeface="Inter"/>
              </a:rPr>
              <a:t>Dataset:</a:t>
            </a:r>
            <a:r>
              <a:rPr lang="en-US" sz="2400" dirty="0">
                <a:latin typeface="Inter"/>
              </a:rPr>
              <a:t> A point layer of recent home sales.</a:t>
            </a:r>
          </a:p>
          <a:p>
            <a:r>
              <a:rPr lang="en-US" sz="2400" b="1" dirty="0">
                <a:latin typeface="Inter"/>
              </a:rPr>
              <a:t>Variables:</a:t>
            </a:r>
            <a:endParaRPr lang="en-US" sz="2400" dirty="0">
              <a:latin typeface="Inter"/>
            </a:endParaRPr>
          </a:p>
          <a:p>
            <a:pPr lvl="1"/>
            <a:r>
              <a:rPr lang="en-US" sz="2400" b="1" dirty="0">
                <a:latin typeface="Inter"/>
              </a:rPr>
              <a:t>Dependent (Y):</a:t>
            </a:r>
            <a:r>
              <a:rPr lang="en-US" sz="2400" dirty="0">
                <a:latin typeface="Inter"/>
              </a:rPr>
              <a:t> </a:t>
            </a:r>
            <a:r>
              <a:rPr lang="en-US" sz="2400" dirty="0" err="1">
                <a:latin typeface="Inter"/>
              </a:rPr>
              <a:t>Sale_Price</a:t>
            </a:r>
            <a:endParaRPr lang="en-US" sz="2400" dirty="0">
              <a:latin typeface="Inter"/>
            </a:endParaRPr>
          </a:p>
          <a:p>
            <a:pPr lvl="1"/>
            <a:r>
              <a:rPr lang="en-US" sz="2400" b="1" dirty="0">
                <a:latin typeface="Inter"/>
              </a:rPr>
              <a:t>Independent (X):</a:t>
            </a:r>
            <a:r>
              <a:rPr lang="en-US" sz="2400" dirty="0">
                <a:latin typeface="Inter"/>
              </a:rPr>
              <a:t> </a:t>
            </a:r>
            <a:r>
              <a:rPr lang="en-US" sz="2400" dirty="0" err="1">
                <a:latin typeface="Inter"/>
              </a:rPr>
              <a:t>Square_Footage</a:t>
            </a:r>
            <a:r>
              <a:rPr lang="en-US" sz="2400" dirty="0">
                <a:latin typeface="Inter"/>
              </a:rPr>
              <a:t>, </a:t>
            </a:r>
            <a:r>
              <a:rPr lang="en-US" sz="2400" dirty="0" err="1">
                <a:latin typeface="Inter"/>
              </a:rPr>
              <a:t>Num_Bedrooms</a:t>
            </a:r>
            <a:r>
              <a:rPr lang="en-US" sz="2400" dirty="0">
                <a:latin typeface="Inter"/>
              </a:rPr>
              <a:t>, </a:t>
            </a:r>
            <a:r>
              <a:rPr lang="en-US" sz="2400" dirty="0" err="1">
                <a:latin typeface="Inter"/>
              </a:rPr>
              <a:t>Dist_to_Downtown</a:t>
            </a:r>
            <a:endParaRPr lang="en-US" sz="2400" dirty="0">
              <a:latin typeface="Inter"/>
            </a:endParaRPr>
          </a:p>
        </p:txBody>
      </p:sp>
      <p:pic>
        <p:nvPicPr>
          <p:cNvPr id="9218" name="Picture 2">
            <a:extLst>
              <a:ext uri="{FF2B5EF4-FFF2-40B4-BE49-F238E27FC236}">
                <a16:creationId xmlns:a16="http://schemas.microsoft.com/office/drawing/2014/main" id="{629BD975-A89F-11F8-BF9C-1EBC46602C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3" t="1548" r="3293" b="3014"/>
          <a:stretch>
            <a:fillRect/>
          </a:stretch>
        </p:blipFill>
        <p:spPr bwMode="auto">
          <a:xfrm>
            <a:off x="6702878" y="1489340"/>
            <a:ext cx="4057650" cy="4096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32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21215-3FEF-E449-9DAE-22A35E97C41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02E5BE-3983-4165-3219-8E752BFC7EEF}"/>
              </a:ext>
            </a:extLst>
          </p:cNvPr>
          <p:cNvSpPr>
            <a:spLocks noGrp="1"/>
          </p:cNvSpPr>
          <p:nvPr>
            <p:ph type="title"/>
          </p:nvPr>
        </p:nvSpPr>
        <p:spPr>
          <a:xfrm>
            <a:off x="420412" y="206733"/>
            <a:ext cx="11241003" cy="1325563"/>
          </a:xfrm>
        </p:spPr>
        <p:txBody>
          <a:bodyPr>
            <a:normAutofit/>
          </a:bodyPr>
          <a:lstStyle/>
          <a:p>
            <a:r>
              <a:rPr lang="en-US" b="1" dirty="0">
                <a:solidFill>
                  <a:srgbClr val="002060"/>
                </a:solidFill>
              </a:rPr>
              <a:t> Case Study: OLS Global Model Results</a:t>
            </a:r>
            <a:endParaRPr lang="en-IN" dirty="0">
              <a:solidFill>
                <a:srgbClr val="002060"/>
              </a:solidFill>
            </a:endParaRPr>
          </a:p>
        </p:txBody>
      </p:sp>
      <p:pic>
        <p:nvPicPr>
          <p:cNvPr id="10242" name="Picture 2">
            <a:extLst>
              <a:ext uri="{FF2B5EF4-FFF2-40B4-BE49-F238E27FC236}">
                <a16:creationId xmlns:a16="http://schemas.microsoft.com/office/drawing/2014/main" id="{DFA4A133-777B-14D1-1744-C8FDD4AFEC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667" b="25833"/>
          <a:stretch>
            <a:fillRect/>
          </a:stretch>
        </p:blipFill>
        <p:spPr bwMode="auto">
          <a:xfrm>
            <a:off x="2307772" y="2039938"/>
            <a:ext cx="68580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580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3598A-70D0-D3C4-E218-ADCC4BDAABF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C8838D-29AD-4EBC-8E33-4D7E82E64097}"/>
              </a:ext>
            </a:extLst>
          </p:cNvPr>
          <p:cNvSpPr>
            <a:spLocks noGrp="1"/>
          </p:cNvSpPr>
          <p:nvPr>
            <p:ph type="title"/>
          </p:nvPr>
        </p:nvSpPr>
        <p:spPr>
          <a:xfrm>
            <a:off x="420412" y="206733"/>
            <a:ext cx="11241003" cy="1325563"/>
          </a:xfrm>
        </p:spPr>
        <p:txBody>
          <a:bodyPr>
            <a:normAutofit/>
          </a:bodyPr>
          <a:lstStyle/>
          <a:p>
            <a:r>
              <a:rPr lang="en-US" b="1" dirty="0">
                <a:solidFill>
                  <a:srgbClr val="002060"/>
                </a:solidFill>
              </a:rPr>
              <a:t>Case Study: GWR Local Model - Mapping R-Squared</a:t>
            </a:r>
            <a:endParaRPr lang="en-IN" dirty="0">
              <a:solidFill>
                <a:srgbClr val="002060"/>
              </a:solidFill>
            </a:endParaRPr>
          </a:p>
        </p:txBody>
      </p:sp>
      <p:sp>
        <p:nvSpPr>
          <p:cNvPr id="4" name="TextBox 3">
            <a:extLst>
              <a:ext uri="{FF2B5EF4-FFF2-40B4-BE49-F238E27FC236}">
                <a16:creationId xmlns:a16="http://schemas.microsoft.com/office/drawing/2014/main" id="{59573F6C-EF62-E6E9-7972-E7B13F593419}"/>
              </a:ext>
            </a:extLst>
          </p:cNvPr>
          <p:cNvSpPr txBox="1"/>
          <p:nvPr/>
        </p:nvSpPr>
        <p:spPr>
          <a:xfrm>
            <a:off x="644227" y="1532296"/>
            <a:ext cx="4980966" cy="4524315"/>
          </a:xfrm>
          <a:prstGeom prst="rect">
            <a:avLst/>
          </a:prstGeom>
          <a:noFill/>
        </p:spPr>
        <p:txBody>
          <a:bodyPr wrap="square">
            <a:spAutoFit/>
          </a:bodyPr>
          <a:lstStyle/>
          <a:p>
            <a:r>
              <a:rPr lang="en-US" sz="2400" b="1" dirty="0">
                <a:latin typeface="Inter"/>
              </a:rPr>
              <a:t>Concept:</a:t>
            </a:r>
            <a:r>
              <a:rPr lang="en-US" sz="2400" dirty="0">
                <a:latin typeface="Inter"/>
              </a:rPr>
              <a:t> Now we run GWR. The first thing we check is where the model is performing well.</a:t>
            </a:r>
          </a:p>
          <a:p>
            <a:r>
              <a:rPr lang="en-US" sz="2400" b="1" dirty="0">
                <a:latin typeface="Inter"/>
              </a:rPr>
              <a:t>Visualization:</a:t>
            </a:r>
            <a:r>
              <a:rPr lang="en-US" sz="2400" dirty="0">
                <a:latin typeface="Inter"/>
              </a:rPr>
              <a:t> A choropleth map of the local R-squared values.</a:t>
            </a:r>
          </a:p>
          <a:p>
            <a:r>
              <a:rPr lang="en-US" sz="2400" b="1" dirty="0">
                <a:latin typeface="Inter"/>
              </a:rPr>
              <a:t>Interpretation:</a:t>
            </a:r>
            <a:r>
              <a:rPr lang="en-US" sz="2400" dirty="0">
                <a:latin typeface="Inter"/>
              </a:rPr>
              <a:t> We might find the model works very well (R² &gt; 0.80) in the established suburbs but poorly (R² &lt; 0.40) in the rapidly changing downtown core where other factors (like view, new construction) are at play.</a:t>
            </a:r>
          </a:p>
        </p:txBody>
      </p:sp>
      <p:pic>
        <p:nvPicPr>
          <p:cNvPr id="11266" name="Picture 2">
            <a:extLst>
              <a:ext uri="{FF2B5EF4-FFF2-40B4-BE49-F238E27FC236}">
                <a16:creationId xmlns:a16="http://schemas.microsoft.com/office/drawing/2014/main" id="{83902023-DAB9-6ED5-C366-6FFD2BB461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6"/>
          <a:stretch>
            <a:fillRect/>
          </a:stretch>
        </p:blipFill>
        <p:spPr bwMode="auto">
          <a:xfrm>
            <a:off x="6310992" y="1186180"/>
            <a:ext cx="4806043" cy="448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43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226A-B1BA-6DD0-B2B3-C243B8369EA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E904F23-A432-169A-837E-29CE30430145}"/>
              </a:ext>
            </a:extLst>
          </p:cNvPr>
          <p:cNvSpPr>
            <a:spLocks noGrp="1"/>
          </p:cNvSpPr>
          <p:nvPr>
            <p:ph type="title"/>
          </p:nvPr>
        </p:nvSpPr>
        <p:spPr>
          <a:xfrm>
            <a:off x="420412" y="206733"/>
            <a:ext cx="11042245" cy="1325563"/>
          </a:xfrm>
        </p:spPr>
        <p:txBody>
          <a:bodyPr>
            <a:normAutofit/>
          </a:bodyPr>
          <a:lstStyle/>
          <a:p>
            <a:r>
              <a:rPr lang="en-US" b="1" dirty="0">
                <a:solidFill>
                  <a:srgbClr val="002060"/>
                </a:solidFill>
              </a:rPr>
              <a:t>Case Study: GWR - Mapping the </a:t>
            </a:r>
            <a:r>
              <a:rPr lang="en-US" b="1" dirty="0" err="1">
                <a:solidFill>
                  <a:srgbClr val="002060"/>
                </a:solidFill>
              </a:rPr>
              <a:t>Dist_to_Downtown</a:t>
            </a:r>
            <a:r>
              <a:rPr lang="en-US" b="1" dirty="0">
                <a:solidFill>
                  <a:srgbClr val="002060"/>
                </a:solidFill>
              </a:rPr>
              <a:t> Coefficient</a:t>
            </a:r>
            <a:endParaRPr lang="en-IN" dirty="0">
              <a:solidFill>
                <a:srgbClr val="002060"/>
              </a:solidFill>
            </a:endParaRPr>
          </a:p>
        </p:txBody>
      </p:sp>
      <p:sp>
        <p:nvSpPr>
          <p:cNvPr id="4" name="TextBox 3">
            <a:extLst>
              <a:ext uri="{FF2B5EF4-FFF2-40B4-BE49-F238E27FC236}">
                <a16:creationId xmlns:a16="http://schemas.microsoft.com/office/drawing/2014/main" id="{48523841-6B96-544B-04F1-E6A13B3C1AA8}"/>
              </a:ext>
            </a:extLst>
          </p:cNvPr>
          <p:cNvSpPr txBox="1"/>
          <p:nvPr/>
        </p:nvSpPr>
        <p:spPr>
          <a:xfrm>
            <a:off x="519041" y="1532296"/>
            <a:ext cx="5576959" cy="4893647"/>
          </a:xfrm>
          <a:prstGeom prst="rect">
            <a:avLst/>
          </a:prstGeom>
          <a:noFill/>
        </p:spPr>
        <p:txBody>
          <a:bodyPr wrap="square">
            <a:spAutoFit/>
          </a:bodyPr>
          <a:lstStyle/>
          <a:p>
            <a:r>
              <a:rPr lang="en-US" sz="2400" b="1" dirty="0">
                <a:latin typeface="Inter"/>
              </a:rPr>
              <a:t>Concept:</a:t>
            </a:r>
            <a:r>
              <a:rPr lang="en-US" sz="2400" dirty="0">
                <a:latin typeface="Inter"/>
              </a:rPr>
              <a:t> Let's visualize how the effect of being close to downtown varies.</a:t>
            </a:r>
          </a:p>
          <a:p>
            <a:r>
              <a:rPr lang="en-US" sz="2400" b="1" dirty="0">
                <a:latin typeface="Inter"/>
              </a:rPr>
              <a:t>Visualization:</a:t>
            </a:r>
            <a:r>
              <a:rPr lang="en-US" sz="2400" dirty="0">
                <a:latin typeface="Inter"/>
              </a:rPr>
              <a:t> A choropleth map of the β coefficient for </a:t>
            </a:r>
            <a:r>
              <a:rPr lang="en-US" sz="2400" dirty="0" err="1">
                <a:latin typeface="Inter"/>
              </a:rPr>
              <a:t>Dist_to_Downtown</a:t>
            </a:r>
            <a:r>
              <a:rPr lang="en-US" sz="2400" dirty="0">
                <a:latin typeface="Inter"/>
              </a:rPr>
              <a:t>.</a:t>
            </a:r>
          </a:p>
          <a:p>
            <a:r>
              <a:rPr lang="en-US" sz="2400" b="1" dirty="0">
                <a:latin typeface="Inter"/>
              </a:rPr>
              <a:t>Interpretation:</a:t>
            </a:r>
            <a:endParaRPr lang="en-US" sz="2400" dirty="0">
              <a:latin typeface="Inter"/>
            </a:endParaRPr>
          </a:p>
          <a:p>
            <a:pPr lvl="1"/>
            <a:r>
              <a:rPr lang="en-US" sz="2400" dirty="0">
                <a:latin typeface="Inter"/>
              </a:rPr>
              <a:t>Near the university district, the coefficient might be strongly negative (students pay a premium for being close to downtown).</a:t>
            </a:r>
          </a:p>
          <a:p>
            <a:pPr lvl="1"/>
            <a:r>
              <a:rPr lang="en-US" sz="2400" dirty="0">
                <a:latin typeface="Inter"/>
              </a:rPr>
              <a:t>In the industrial district, the coefficient might be close to zero or even positive (proximity to the noisy/congested downtown is not a benefit).</a:t>
            </a:r>
          </a:p>
        </p:txBody>
      </p:sp>
      <p:pic>
        <p:nvPicPr>
          <p:cNvPr id="12290" name="Picture 2">
            <a:extLst>
              <a:ext uri="{FF2B5EF4-FFF2-40B4-BE49-F238E27FC236}">
                <a16:creationId xmlns:a16="http://schemas.microsoft.com/office/drawing/2014/main" id="{292DB731-E077-3838-8FB5-43AF76AC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0" t="7857" r="7221" b="3015"/>
          <a:stretch>
            <a:fillRect/>
          </a:stretch>
        </p:blipFill>
        <p:spPr bwMode="auto">
          <a:xfrm>
            <a:off x="6760029" y="1668522"/>
            <a:ext cx="4441370" cy="4386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619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4ABEC-83E6-83BD-ECB5-4F422606EC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0B563BA-4770-146F-7AC4-55F22423D180}"/>
              </a:ext>
            </a:extLst>
          </p:cNvPr>
          <p:cNvSpPr>
            <a:spLocks noGrp="1"/>
          </p:cNvSpPr>
          <p:nvPr>
            <p:ph type="title"/>
          </p:nvPr>
        </p:nvSpPr>
        <p:spPr>
          <a:xfrm>
            <a:off x="420412" y="206733"/>
            <a:ext cx="11042245" cy="1325563"/>
          </a:xfrm>
        </p:spPr>
        <p:txBody>
          <a:bodyPr>
            <a:normAutofit/>
          </a:bodyPr>
          <a:lstStyle/>
          <a:p>
            <a:r>
              <a:rPr lang="en-IN" b="1" dirty="0">
                <a:solidFill>
                  <a:srgbClr val="002060"/>
                </a:solidFill>
              </a:rPr>
              <a:t>GWR Summary</a:t>
            </a:r>
            <a:endParaRPr lang="en-IN" dirty="0">
              <a:solidFill>
                <a:srgbClr val="002060"/>
              </a:solidFill>
            </a:endParaRPr>
          </a:p>
        </p:txBody>
      </p:sp>
      <p:pic>
        <p:nvPicPr>
          <p:cNvPr id="13314" name="Picture 2">
            <a:extLst>
              <a:ext uri="{FF2B5EF4-FFF2-40B4-BE49-F238E27FC236}">
                <a16:creationId xmlns:a16="http://schemas.microsoft.com/office/drawing/2014/main" id="{AB5B5C70-A8A4-5A2D-1271-7B90BDD7AD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62" b="12142"/>
          <a:stretch>
            <a:fillRect/>
          </a:stretch>
        </p:blipFill>
        <p:spPr bwMode="auto">
          <a:xfrm>
            <a:off x="2512534" y="1445078"/>
            <a:ext cx="6858000" cy="466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498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E70B2-2B0D-3210-9C78-69BE1F72970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3C4576-EB9D-A126-99D3-177EB2146B3E}"/>
              </a:ext>
            </a:extLst>
          </p:cNvPr>
          <p:cNvSpPr>
            <a:spLocks noGrp="1"/>
          </p:cNvSpPr>
          <p:nvPr>
            <p:ph type="title"/>
          </p:nvPr>
        </p:nvSpPr>
        <p:spPr>
          <a:xfrm>
            <a:off x="420412" y="206733"/>
            <a:ext cx="11042245" cy="1325563"/>
          </a:xfrm>
        </p:spPr>
        <p:txBody>
          <a:bodyPr>
            <a:normAutofit/>
          </a:bodyPr>
          <a:lstStyle/>
          <a:p>
            <a:r>
              <a:rPr lang="en-IN" b="1" dirty="0">
                <a:solidFill>
                  <a:srgbClr val="002060"/>
                </a:solidFill>
              </a:rPr>
              <a:t>Python Code Snippet: Running GWR</a:t>
            </a:r>
            <a:endParaRPr lang="en-IN" dirty="0">
              <a:solidFill>
                <a:srgbClr val="002060"/>
              </a:solidFill>
            </a:endParaRPr>
          </a:p>
        </p:txBody>
      </p:sp>
      <p:pic>
        <p:nvPicPr>
          <p:cNvPr id="3" name="Picture 2">
            <a:extLst>
              <a:ext uri="{FF2B5EF4-FFF2-40B4-BE49-F238E27FC236}">
                <a16:creationId xmlns:a16="http://schemas.microsoft.com/office/drawing/2014/main" id="{AEB787B3-3E55-4E74-53AC-350869E5149D}"/>
              </a:ext>
            </a:extLst>
          </p:cNvPr>
          <p:cNvPicPr>
            <a:picLocks noChangeAspect="1"/>
          </p:cNvPicPr>
          <p:nvPr/>
        </p:nvPicPr>
        <p:blipFill>
          <a:blip r:embed="rId2"/>
          <a:stretch>
            <a:fillRect/>
          </a:stretch>
        </p:blipFill>
        <p:spPr>
          <a:xfrm>
            <a:off x="849916" y="1691583"/>
            <a:ext cx="5699944" cy="3474833"/>
          </a:xfrm>
          <a:prstGeom prst="rect">
            <a:avLst/>
          </a:prstGeom>
        </p:spPr>
      </p:pic>
    </p:spTree>
    <p:extLst>
      <p:ext uri="{BB962C8B-B14F-4D97-AF65-F5344CB8AC3E}">
        <p14:creationId xmlns:p14="http://schemas.microsoft.com/office/powerpoint/2010/main" val="1166584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Box 3"/>
          <p:cNvSpPr txBox="1"/>
          <p:nvPr/>
        </p:nvSpPr>
        <p:spPr>
          <a:xfrm>
            <a:off x="222250" y="870585"/>
            <a:ext cx="3200400" cy="5384800"/>
          </a:xfrm>
          <a:prstGeom prst="rect">
            <a:avLst/>
          </a:prstGeom>
          <a:noFill/>
        </p:spPr>
        <p:txBody>
          <a:bodyPr wrap="square" rtlCol="0">
            <a:spAutoFit/>
          </a:bodyPr>
          <a:lstStyle/>
          <a:p>
            <a:r>
              <a:rPr lang="en-US" sz="34400" dirty="0">
                <a:ln w="28575" cmpd="sng">
                  <a:solidFill>
                    <a:schemeClr val="tx1"/>
                  </a:solidFill>
                  <a:prstDash val="solid"/>
                </a:ln>
                <a:solidFill>
                  <a:srgbClr val="FFFFFF"/>
                </a:solidFill>
                <a:effectLst>
                  <a:outerShdw dist="38100" sx="101000" sy="101000" algn="l" rotWithShape="0">
                    <a:prstClr val="black">
                      <a:alpha val="100000"/>
                    </a:prstClr>
                  </a:outerShdw>
                </a:effectLst>
                <a:latin typeface="Arial" panose="020B0604020202020204" pitchFamily="34" charset="0"/>
                <a:cs typeface="Arial" panose="020B0604020202020204" pitchFamily="34" charset="0"/>
              </a:rPr>
              <a:t>1</a:t>
            </a:r>
          </a:p>
        </p:txBody>
      </p:sp>
      <p:sp>
        <p:nvSpPr>
          <p:cNvPr id="5" name="Round Same Side Corner Rectangle 4"/>
          <p:cNvSpPr/>
          <p:nvPr/>
        </p:nvSpPr>
        <p:spPr>
          <a:xfrm rot="16200000">
            <a:off x="6283325" y="-783273"/>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vert" rtlCol="0" anchor="ctr"/>
          <a:lstStyle/>
          <a:p>
            <a:pPr lvl="1" algn="l"/>
            <a:endParaRPr lang="en-US" sz="2800" dirty="0">
              <a:solidFill>
                <a:schemeClr val="tx1"/>
              </a:solidFill>
            </a:endParaRPr>
          </a:p>
          <a:p>
            <a:pPr lvl="1"/>
            <a:r>
              <a:rPr lang="en-US" sz="4800" dirty="0">
                <a:solidFill>
                  <a:schemeClr val="tx1"/>
                </a:solidFill>
              </a:rPr>
              <a:t>Introduction to Spatial Algorithms &amp; Spatial Regression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3D2D4-64BD-6868-233B-EDCA825FB4C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EF7A3E2-3716-48A4-44DC-E8792736E7FA}"/>
              </a:ext>
            </a:extLst>
          </p:cNvPr>
          <p:cNvSpPr>
            <a:spLocks noGrp="1"/>
          </p:cNvSpPr>
          <p:nvPr>
            <p:ph type="title"/>
          </p:nvPr>
        </p:nvSpPr>
        <p:spPr>
          <a:xfrm>
            <a:off x="420412" y="206733"/>
            <a:ext cx="11042245" cy="1325563"/>
          </a:xfrm>
        </p:spPr>
        <p:txBody>
          <a:bodyPr>
            <a:normAutofit/>
          </a:bodyPr>
          <a:lstStyle/>
          <a:p>
            <a:r>
              <a:rPr lang="en-IN" b="1" dirty="0">
                <a:solidFill>
                  <a:srgbClr val="002060"/>
                </a:solidFill>
              </a:rPr>
              <a:t>Limitations of GWR</a:t>
            </a:r>
            <a:endParaRPr lang="en-IN" dirty="0">
              <a:solidFill>
                <a:srgbClr val="002060"/>
              </a:solidFill>
            </a:endParaRPr>
          </a:p>
        </p:txBody>
      </p:sp>
      <p:sp>
        <p:nvSpPr>
          <p:cNvPr id="4" name="TextBox 3">
            <a:extLst>
              <a:ext uri="{FF2B5EF4-FFF2-40B4-BE49-F238E27FC236}">
                <a16:creationId xmlns:a16="http://schemas.microsoft.com/office/drawing/2014/main" id="{B67BEEBD-6168-CD13-D882-232579A2696D}"/>
              </a:ext>
            </a:extLst>
          </p:cNvPr>
          <p:cNvSpPr txBox="1"/>
          <p:nvPr/>
        </p:nvSpPr>
        <p:spPr>
          <a:xfrm>
            <a:off x="519041" y="1532296"/>
            <a:ext cx="5576959"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Inter"/>
              </a:rPr>
              <a:t>Collinearity:</a:t>
            </a:r>
            <a:r>
              <a:rPr lang="en-US" sz="2400" dirty="0">
                <a:latin typeface="Inter"/>
              </a:rPr>
              <a:t> GWR is sensitive to local collinearity (when two predictor variables are correlated in a specific part of the map).</a:t>
            </a:r>
          </a:p>
          <a:p>
            <a:pPr marL="342900" indent="-342900">
              <a:buFont typeface="Arial" panose="020B0604020202020204" pitchFamily="34" charset="0"/>
              <a:buChar char="•"/>
            </a:pPr>
            <a:r>
              <a:rPr lang="en-US" sz="2400" b="1" dirty="0">
                <a:latin typeface="Inter"/>
              </a:rPr>
              <a:t>Multiple Testing:</a:t>
            </a:r>
            <a:r>
              <a:rPr lang="en-US" sz="2400" dirty="0">
                <a:latin typeface="Inter"/>
              </a:rPr>
              <a:t> Since you are running thousands of regressions, there's a risk of finding "significant" relationships just by chance.</a:t>
            </a:r>
          </a:p>
          <a:p>
            <a:pPr marL="342900" indent="-342900">
              <a:buFont typeface="Arial" panose="020B0604020202020204" pitchFamily="34" charset="0"/>
              <a:buChar char="•"/>
            </a:pPr>
            <a:r>
              <a:rPr lang="en-US" sz="2400" b="1" dirty="0">
                <a:latin typeface="Inter"/>
              </a:rPr>
              <a:t>Interpretation:</a:t>
            </a:r>
            <a:r>
              <a:rPr lang="en-US" sz="2400" dirty="0">
                <a:latin typeface="Inter"/>
              </a:rPr>
              <a:t> It's primarily an </a:t>
            </a:r>
            <a:r>
              <a:rPr lang="en-US" sz="2400" b="1" dirty="0">
                <a:latin typeface="Inter"/>
              </a:rPr>
              <a:t>exploratory</a:t>
            </a:r>
            <a:r>
              <a:rPr lang="en-US" sz="2400" dirty="0">
                <a:latin typeface="Inter"/>
              </a:rPr>
              <a:t> tool, not a confirmatory one.</a:t>
            </a:r>
          </a:p>
        </p:txBody>
      </p:sp>
      <p:pic>
        <p:nvPicPr>
          <p:cNvPr id="14338" name="Picture 2">
            <a:extLst>
              <a:ext uri="{FF2B5EF4-FFF2-40B4-BE49-F238E27FC236}">
                <a16:creationId xmlns:a16="http://schemas.microsoft.com/office/drawing/2014/main" id="{06761215-6762-6F29-16C3-548416486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59" t="3014" r="8056" b="5953"/>
          <a:stretch>
            <a:fillRect/>
          </a:stretch>
        </p:blipFill>
        <p:spPr bwMode="auto">
          <a:xfrm>
            <a:off x="7013122" y="1019051"/>
            <a:ext cx="4065814" cy="4668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74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34D0E-982A-91BA-DDC5-2F525B14A28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68F3F0E-63E4-98A8-D0BE-89F29DFD8BD9}"/>
              </a:ext>
            </a:extLst>
          </p:cNvPr>
          <p:cNvSpPr>
            <a:spLocks noGrp="1"/>
          </p:cNvSpPr>
          <p:nvPr>
            <p:ph type="title"/>
          </p:nvPr>
        </p:nvSpPr>
        <p:spPr>
          <a:xfrm>
            <a:off x="420412" y="206733"/>
            <a:ext cx="11042245" cy="1325563"/>
          </a:xfrm>
        </p:spPr>
        <p:txBody>
          <a:bodyPr>
            <a:normAutofit/>
          </a:bodyPr>
          <a:lstStyle/>
          <a:p>
            <a:r>
              <a:rPr lang="en-US" b="1" dirty="0">
                <a:solidFill>
                  <a:srgbClr val="002060"/>
                </a:solidFill>
              </a:rPr>
              <a:t>Introduction to Spatial Autoregressive (SAR) Models</a:t>
            </a:r>
            <a:endParaRPr lang="en-IN" dirty="0">
              <a:solidFill>
                <a:srgbClr val="002060"/>
              </a:solidFill>
            </a:endParaRPr>
          </a:p>
        </p:txBody>
      </p:sp>
      <p:sp>
        <p:nvSpPr>
          <p:cNvPr id="4" name="TextBox 3">
            <a:extLst>
              <a:ext uri="{FF2B5EF4-FFF2-40B4-BE49-F238E27FC236}">
                <a16:creationId xmlns:a16="http://schemas.microsoft.com/office/drawing/2014/main" id="{93C030B7-CA8B-B633-4D42-7D0F4433AFCE}"/>
              </a:ext>
            </a:extLst>
          </p:cNvPr>
          <p:cNvSpPr txBox="1"/>
          <p:nvPr/>
        </p:nvSpPr>
        <p:spPr>
          <a:xfrm>
            <a:off x="519041" y="1532296"/>
            <a:ext cx="5146973" cy="3785652"/>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Inter"/>
              </a:rPr>
              <a:t>Concept:</a:t>
            </a:r>
            <a:r>
              <a:rPr lang="en-US" sz="2400" dirty="0">
                <a:latin typeface="Inter"/>
              </a:rPr>
              <a:t> A different way to handle spatial dependence. Instead of modeling changing relationships like GWR, SAR models explicitly include a term for the "neighborhood influence" in a global regression equation.</a:t>
            </a:r>
          </a:p>
          <a:p>
            <a:pPr marL="342900" indent="-342900">
              <a:buFont typeface="Arial" panose="020B0604020202020204" pitchFamily="34" charset="0"/>
              <a:buChar char="•"/>
            </a:pPr>
            <a:r>
              <a:rPr lang="en-US" sz="2400" b="1" dirty="0">
                <a:latin typeface="Inter"/>
              </a:rPr>
              <a:t>Analogy:</a:t>
            </a:r>
            <a:r>
              <a:rPr lang="en-US" sz="2400" dirty="0">
                <a:latin typeface="Inter"/>
              </a:rPr>
              <a:t> It's like a standard OLS model, but with a new "spatial" predictor variable added.</a:t>
            </a:r>
          </a:p>
        </p:txBody>
      </p:sp>
      <p:pic>
        <p:nvPicPr>
          <p:cNvPr id="15362" name="Picture 2">
            <a:extLst>
              <a:ext uri="{FF2B5EF4-FFF2-40B4-BE49-F238E27FC236}">
                <a16:creationId xmlns:a16="http://schemas.microsoft.com/office/drawing/2014/main" id="{0A8AB466-FA4C-C359-E307-5684931FAC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68" t="38690" r="9127" b="38214"/>
          <a:stretch>
            <a:fillRect/>
          </a:stretch>
        </p:blipFill>
        <p:spPr bwMode="auto">
          <a:xfrm>
            <a:off x="5941534" y="2571750"/>
            <a:ext cx="5788479" cy="158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711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EC889-281B-0B0C-96A1-D28CABD55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FCD5CEB-2D55-BB27-1E2D-2A5496F8A59A}"/>
              </a:ext>
            </a:extLst>
          </p:cNvPr>
          <p:cNvSpPr>
            <a:spLocks noGrp="1"/>
          </p:cNvSpPr>
          <p:nvPr>
            <p:ph type="title"/>
          </p:nvPr>
        </p:nvSpPr>
        <p:spPr>
          <a:xfrm>
            <a:off x="314276" y="0"/>
            <a:ext cx="11042245" cy="1325563"/>
          </a:xfrm>
        </p:spPr>
        <p:txBody>
          <a:bodyPr>
            <a:normAutofit/>
          </a:bodyPr>
          <a:lstStyle/>
          <a:p>
            <a:r>
              <a:rPr lang="en-US" b="1" dirty="0">
                <a:solidFill>
                  <a:srgbClr val="002060"/>
                </a:solidFill>
              </a:rPr>
              <a:t>The Two Main Types of SAR Models</a:t>
            </a:r>
            <a:endParaRPr lang="en-IN" dirty="0">
              <a:solidFill>
                <a:srgbClr val="002060"/>
              </a:solidFill>
            </a:endParaRPr>
          </a:p>
        </p:txBody>
      </p:sp>
      <p:sp>
        <p:nvSpPr>
          <p:cNvPr id="4" name="TextBox 3">
            <a:extLst>
              <a:ext uri="{FF2B5EF4-FFF2-40B4-BE49-F238E27FC236}">
                <a16:creationId xmlns:a16="http://schemas.microsoft.com/office/drawing/2014/main" id="{12177970-C9B5-49DE-EF08-C06DA75C93ED}"/>
              </a:ext>
            </a:extLst>
          </p:cNvPr>
          <p:cNvSpPr txBox="1"/>
          <p:nvPr/>
        </p:nvSpPr>
        <p:spPr>
          <a:xfrm>
            <a:off x="591862" y="1124081"/>
            <a:ext cx="5825267" cy="5262979"/>
          </a:xfrm>
          <a:prstGeom prst="rect">
            <a:avLst/>
          </a:prstGeom>
          <a:noFill/>
        </p:spPr>
        <p:txBody>
          <a:bodyPr wrap="square">
            <a:spAutoFit/>
          </a:bodyPr>
          <a:lstStyle/>
          <a:p>
            <a:r>
              <a:rPr lang="en-US" sz="2400" b="1" dirty="0">
                <a:latin typeface="Inter"/>
              </a:rPr>
              <a:t>1. Spatial Lag Model (SAR-lag):</a:t>
            </a:r>
            <a:r>
              <a:rPr lang="en-US" sz="2400" dirty="0">
                <a:latin typeface="Inter"/>
              </a:rPr>
              <a:t> Assumes the dependency is in the </a:t>
            </a:r>
            <a:r>
              <a:rPr lang="en-US" sz="2400" b="1" dirty="0">
                <a:latin typeface="Inter"/>
              </a:rPr>
              <a:t>dependent variable (Y)</a:t>
            </a:r>
            <a:r>
              <a:rPr lang="en-US" sz="2400" dirty="0">
                <a:latin typeface="Inter"/>
              </a:rPr>
              <a:t>.</a:t>
            </a:r>
          </a:p>
          <a:p>
            <a:pPr marL="800100" lvl="1" indent="-342900">
              <a:buFont typeface="Arial" panose="020B0604020202020204" pitchFamily="34" charset="0"/>
              <a:buChar char="•"/>
            </a:pPr>
            <a:r>
              <a:rPr lang="en-US" sz="2400" dirty="0">
                <a:latin typeface="Inter"/>
              </a:rPr>
              <a:t>"The price of my house is influenced by the price of my neighbors' houses."</a:t>
            </a:r>
          </a:p>
          <a:p>
            <a:pPr marL="800100" lvl="1" indent="-342900">
              <a:buFont typeface="Arial" panose="020B0604020202020204" pitchFamily="34" charset="0"/>
              <a:buChar char="•"/>
            </a:pPr>
            <a:r>
              <a:rPr lang="en-US" sz="2400" dirty="0">
                <a:latin typeface="Inter"/>
              </a:rPr>
              <a:t>Models spatial </a:t>
            </a:r>
            <a:r>
              <a:rPr lang="en-US" sz="2400" b="1" dirty="0">
                <a:latin typeface="Inter"/>
              </a:rPr>
              <a:t>spillover effects</a:t>
            </a:r>
            <a:r>
              <a:rPr lang="en-US" sz="2400" dirty="0">
                <a:latin typeface="Inter"/>
              </a:rPr>
              <a:t>.</a:t>
            </a:r>
          </a:p>
          <a:p>
            <a:r>
              <a:rPr lang="en-US" sz="2400" b="1" dirty="0">
                <a:latin typeface="Inter"/>
              </a:rPr>
              <a:t>2. Spatial Error Model (SAR-err):</a:t>
            </a:r>
            <a:r>
              <a:rPr lang="en-US" sz="2400" dirty="0">
                <a:latin typeface="Inter"/>
              </a:rPr>
              <a:t> Assumes the dependency is in the </a:t>
            </a:r>
            <a:r>
              <a:rPr lang="en-US" sz="2400" b="1" dirty="0">
                <a:latin typeface="Inter"/>
              </a:rPr>
              <a:t>error term (ε)</a:t>
            </a:r>
            <a:r>
              <a:rPr lang="en-US" sz="2400" dirty="0">
                <a:latin typeface="Inter"/>
              </a:rPr>
              <a:t>.</a:t>
            </a:r>
          </a:p>
          <a:p>
            <a:pPr marL="800100" lvl="1" indent="-342900">
              <a:buFont typeface="Arial" panose="020B0604020202020204" pitchFamily="34" charset="0"/>
              <a:buChar char="•"/>
            </a:pPr>
            <a:r>
              <a:rPr lang="en-US" sz="2400" dirty="0">
                <a:latin typeface="Inter"/>
              </a:rPr>
              <a:t>"The price of my house is influenced by unmeasured spatial variables that also affect my neighbors (e.g., quality of local school district, neighborhood prestige)."</a:t>
            </a:r>
          </a:p>
          <a:p>
            <a:pPr marL="800100" lvl="1" indent="-342900">
              <a:buFont typeface="Arial" panose="020B0604020202020204" pitchFamily="34" charset="0"/>
              <a:buChar char="•"/>
            </a:pPr>
            <a:r>
              <a:rPr lang="en-US" sz="2400" dirty="0">
                <a:latin typeface="Inter"/>
              </a:rPr>
              <a:t>Models the effect of </a:t>
            </a:r>
            <a:r>
              <a:rPr lang="en-US" sz="2400" b="1" dirty="0">
                <a:latin typeface="Inter"/>
              </a:rPr>
              <a:t>spatially correlated omitted variables</a:t>
            </a:r>
            <a:r>
              <a:rPr lang="en-US" sz="2400" dirty="0">
                <a:latin typeface="Inter"/>
              </a:rPr>
              <a:t>.</a:t>
            </a:r>
          </a:p>
        </p:txBody>
      </p:sp>
      <p:pic>
        <p:nvPicPr>
          <p:cNvPr id="16386" name="Picture 2">
            <a:extLst>
              <a:ext uri="{FF2B5EF4-FFF2-40B4-BE49-F238E27FC236}">
                <a16:creationId xmlns:a16="http://schemas.microsoft.com/office/drawing/2014/main" id="{83E549A8-2722-2625-D6C3-0DB9FD9D9C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67" t="61858" r="52441" b="9180"/>
          <a:stretch>
            <a:fillRect/>
          </a:stretch>
        </p:blipFill>
        <p:spPr bwMode="auto">
          <a:xfrm>
            <a:off x="7772399" y="1325563"/>
            <a:ext cx="3140440" cy="198619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9613FEC3-8F76-5FB1-71CB-8EE995C7E4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86" t="50000" r="2823" b="10164"/>
          <a:stretch>
            <a:fillRect/>
          </a:stretch>
        </p:blipFill>
        <p:spPr bwMode="auto">
          <a:xfrm>
            <a:off x="7682459" y="3755570"/>
            <a:ext cx="3140440" cy="2731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512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32291-73CB-E8F4-C114-2B1A480F74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284AD92-D249-5ABD-060A-3A8D511261D5}"/>
              </a:ext>
            </a:extLst>
          </p:cNvPr>
          <p:cNvSpPr>
            <a:spLocks noGrp="1"/>
          </p:cNvSpPr>
          <p:nvPr>
            <p:ph type="title"/>
          </p:nvPr>
        </p:nvSpPr>
        <p:spPr>
          <a:xfrm>
            <a:off x="314276" y="0"/>
            <a:ext cx="11042245" cy="1325563"/>
          </a:xfrm>
        </p:spPr>
        <p:txBody>
          <a:bodyPr>
            <a:normAutofit/>
          </a:bodyPr>
          <a:lstStyle/>
          <a:p>
            <a:r>
              <a:rPr lang="en-US" b="1" dirty="0">
                <a:solidFill>
                  <a:srgbClr val="002060"/>
                </a:solidFill>
              </a:rPr>
              <a:t>The Spatial Lag Model Equation</a:t>
            </a:r>
            <a:endParaRPr lang="en-IN" dirty="0">
              <a:solidFill>
                <a:srgbClr val="002060"/>
              </a:solidFill>
            </a:endParaRPr>
          </a:p>
        </p:txBody>
      </p:sp>
      <p:sp>
        <p:nvSpPr>
          <p:cNvPr id="4" name="TextBox 3">
            <a:extLst>
              <a:ext uri="{FF2B5EF4-FFF2-40B4-BE49-F238E27FC236}">
                <a16:creationId xmlns:a16="http://schemas.microsoft.com/office/drawing/2014/main" id="{E0F3F5B5-71BC-98DF-2EBF-8A1C68B6C4A8}"/>
              </a:ext>
            </a:extLst>
          </p:cNvPr>
          <p:cNvSpPr txBox="1"/>
          <p:nvPr/>
        </p:nvSpPr>
        <p:spPr>
          <a:xfrm>
            <a:off x="591862" y="1124081"/>
            <a:ext cx="5426689" cy="4893647"/>
          </a:xfrm>
          <a:prstGeom prst="rect">
            <a:avLst/>
          </a:prstGeom>
          <a:noFill/>
        </p:spPr>
        <p:txBody>
          <a:bodyPr wrap="square">
            <a:spAutoFit/>
          </a:bodyPr>
          <a:lstStyle/>
          <a:p>
            <a:r>
              <a:rPr lang="en-US" sz="2400" b="1" dirty="0">
                <a:latin typeface="Inter"/>
              </a:rPr>
              <a:t>Title:</a:t>
            </a:r>
            <a:r>
              <a:rPr lang="en-US" sz="2400" dirty="0">
                <a:latin typeface="Inter"/>
              </a:rPr>
              <a:t> Modeling Spillover</a:t>
            </a:r>
          </a:p>
          <a:p>
            <a:r>
              <a:rPr lang="en-US" sz="2400" b="1" dirty="0">
                <a:latin typeface="Inter"/>
              </a:rPr>
              <a:t>Equation:</a:t>
            </a:r>
            <a:r>
              <a:rPr lang="en-US" sz="2400" dirty="0">
                <a:latin typeface="Inter"/>
              </a:rPr>
              <a:t> Y = </a:t>
            </a:r>
            <a:r>
              <a:rPr lang="en-US" sz="2400" dirty="0" err="1">
                <a:latin typeface="Inter"/>
              </a:rPr>
              <a:t>ρWY</a:t>
            </a:r>
            <a:r>
              <a:rPr lang="en-US" sz="2400" dirty="0">
                <a:latin typeface="Inter"/>
              </a:rPr>
              <a:t> + βX + ε</a:t>
            </a:r>
          </a:p>
          <a:p>
            <a:r>
              <a:rPr lang="en-US" sz="2400" b="1" dirty="0">
                <a:latin typeface="Inter"/>
              </a:rPr>
              <a:t>Key Terms:</a:t>
            </a:r>
            <a:endParaRPr lang="en-US" sz="2400" dirty="0">
              <a:latin typeface="Inter"/>
            </a:endParaRPr>
          </a:p>
          <a:p>
            <a:pPr marL="800100" lvl="1" indent="-342900">
              <a:buFont typeface="Arial" panose="020B0604020202020204" pitchFamily="34" charset="0"/>
              <a:buChar char="•"/>
            </a:pPr>
            <a:r>
              <a:rPr lang="en-US" sz="2400" dirty="0">
                <a:latin typeface="Inter"/>
              </a:rPr>
              <a:t>WY: The </a:t>
            </a:r>
            <a:r>
              <a:rPr lang="en-US" sz="2400" b="1" dirty="0">
                <a:latin typeface="Inter"/>
              </a:rPr>
              <a:t>spatial lag</a:t>
            </a:r>
            <a:r>
              <a:rPr lang="en-US" sz="2400" dirty="0">
                <a:latin typeface="Inter"/>
              </a:rPr>
              <a:t> of the dependent variable Y. It's the average value of Y in the neighborhood of each location.</a:t>
            </a:r>
          </a:p>
          <a:p>
            <a:pPr marL="800100" lvl="1" indent="-342900">
              <a:buFont typeface="Arial" panose="020B0604020202020204" pitchFamily="34" charset="0"/>
              <a:buChar char="•"/>
            </a:pPr>
            <a:r>
              <a:rPr lang="en-US" sz="2400" dirty="0">
                <a:latin typeface="Inter"/>
              </a:rPr>
              <a:t>ρ (rho): The </a:t>
            </a:r>
            <a:r>
              <a:rPr lang="en-US" sz="2400" b="1" dirty="0">
                <a:latin typeface="Inter"/>
              </a:rPr>
              <a:t>spatial autoregressive coefficient</a:t>
            </a:r>
            <a:r>
              <a:rPr lang="en-US" sz="2400" dirty="0">
                <a:latin typeface="Inter"/>
              </a:rPr>
              <a:t>. It measures the strength and direction (+ or -) of the spatial spillover. If ρ is significant, it means spatial dependence is important.</a:t>
            </a:r>
          </a:p>
        </p:txBody>
      </p:sp>
      <p:pic>
        <p:nvPicPr>
          <p:cNvPr id="17410" name="Picture 2">
            <a:extLst>
              <a:ext uri="{FF2B5EF4-FFF2-40B4-BE49-F238E27FC236}">
                <a16:creationId xmlns:a16="http://schemas.microsoft.com/office/drawing/2014/main" id="{63226969-EAD0-0587-4A5F-479609C4F5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36" t="21749" r="4354" b="26338"/>
          <a:stretch>
            <a:fillRect/>
          </a:stretch>
        </p:blipFill>
        <p:spPr bwMode="auto">
          <a:xfrm>
            <a:off x="6154934" y="1797554"/>
            <a:ext cx="5201587" cy="297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01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3CBC7-B268-DF51-6F14-6B8B9F0CFFF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14D814F-E8A9-B789-48B4-DE2DC13DF731}"/>
              </a:ext>
            </a:extLst>
          </p:cNvPr>
          <p:cNvSpPr>
            <a:spLocks noGrp="1"/>
          </p:cNvSpPr>
          <p:nvPr>
            <p:ph type="title"/>
          </p:nvPr>
        </p:nvSpPr>
        <p:spPr>
          <a:xfrm>
            <a:off x="314276" y="0"/>
            <a:ext cx="11042245" cy="1325563"/>
          </a:xfrm>
        </p:spPr>
        <p:txBody>
          <a:bodyPr>
            <a:normAutofit/>
          </a:bodyPr>
          <a:lstStyle/>
          <a:p>
            <a:r>
              <a:rPr lang="en-US" b="1" dirty="0">
                <a:solidFill>
                  <a:srgbClr val="002060"/>
                </a:solidFill>
              </a:rPr>
              <a:t>The Spatial Error Model Equation</a:t>
            </a:r>
            <a:endParaRPr lang="en-IN" dirty="0">
              <a:solidFill>
                <a:srgbClr val="002060"/>
              </a:solidFill>
            </a:endParaRPr>
          </a:p>
        </p:txBody>
      </p:sp>
      <p:sp>
        <p:nvSpPr>
          <p:cNvPr id="4" name="TextBox 3">
            <a:extLst>
              <a:ext uri="{FF2B5EF4-FFF2-40B4-BE49-F238E27FC236}">
                <a16:creationId xmlns:a16="http://schemas.microsoft.com/office/drawing/2014/main" id="{C2EE8066-A7BB-47F3-B6AC-2385A105E380}"/>
              </a:ext>
            </a:extLst>
          </p:cNvPr>
          <p:cNvSpPr txBox="1"/>
          <p:nvPr/>
        </p:nvSpPr>
        <p:spPr>
          <a:xfrm>
            <a:off x="591863" y="1124081"/>
            <a:ext cx="5156866" cy="4524315"/>
          </a:xfrm>
          <a:prstGeom prst="rect">
            <a:avLst/>
          </a:prstGeom>
          <a:noFill/>
        </p:spPr>
        <p:txBody>
          <a:bodyPr wrap="square">
            <a:spAutoFit/>
          </a:bodyPr>
          <a:lstStyle/>
          <a:p>
            <a:r>
              <a:rPr lang="en-US" sz="2400" b="1" dirty="0">
                <a:latin typeface="Inter"/>
              </a:rPr>
              <a:t>Title:</a:t>
            </a:r>
            <a:r>
              <a:rPr lang="en-US" sz="2400" dirty="0">
                <a:latin typeface="Inter"/>
              </a:rPr>
              <a:t> Modeling Spatial Noise</a:t>
            </a:r>
          </a:p>
          <a:p>
            <a:r>
              <a:rPr lang="en-US" sz="2400" b="1" dirty="0">
                <a:latin typeface="Inter"/>
              </a:rPr>
              <a:t>Equation:</a:t>
            </a:r>
            <a:r>
              <a:rPr lang="en-US" sz="2400" dirty="0">
                <a:latin typeface="Inter"/>
              </a:rPr>
              <a:t> Y = βX + u, where u = </a:t>
            </a:r>
            <a:r>
              <a:rPr lang="en-US" sz="2400" dirty="0" err="1">
                <a:latin typeface="Inter"/>
              </a:rPr>
              <a:t>λWu</a:t>
            </a:r>
            <a:r>
              <a:rPr lang="en-US" sz="2400" dirty="0">
                <a:latin typeface="Inter"/>
              </a:rPr>
              <a:t> + ε</a:t>
            </a:r>
          </a:p>
          <a:p>
            <a:r>
              <a:rPr lang="en-US" sz="2400" b="1" dirty="0">
                <a:latin typeface="Inter"/>
              </a:rPr>
              <a:t>Key Terms:</a:t>
            </a:r>
            <a:endParaRPr lang="en-US" sz="2400" dirty="0">
              <a:latin typeface="Inter"/>
            </a:endParaRPr>
          </a:p>
          <a:p>
            <a:pPr marL="800100" lvl="1" indent="-342900">
              <a:buFont typeface="Arial" panose="020B0604020202020204" pitchFamily="34" charset="0"/>
              <a:buChar char="•"/>
            </a:pPr>
            <a:r>
              <a:rPr lang="en-US" sz="2400" dirty="0">
                <a:latin typeface="Inter"/>
              </a:rPr>
              <a:t>The error term u is itself spatially dependent.</a:t>
            </a:r>
          </a:p>
          <a:p>
            <a:pPr marL="800100" lvl="1" indent="-342900">
              <a:buFont typeface="Arial" panose="020B0604020202020204" pitchFamily="34" charset="0"/>
              <a:buChar char="•"/>
            </a:pPr>
            <a:r>
              <a:rPr lang="en-US" sz="2400" dirty="0">
                <a:latin typeface="Inter"/>
              </a:rPr>
              <a:t>λ (lambda): The </a:t>
            </a:r>
            <a:r>
              <a:rPr lang="en-US" sz="2400" b="1" dirty="0">
                <a:latin typeface="Inter"/>
              </a:rPr>
              <a:t>spatial error coefficient</a:t>
            </a:r>
            <a:r>
              <a:rPr lang="en-US" sz="2400" dirty="0">
                <a:latin typeface="Inter"/>
              </a:rPr>
              <a:t>. It measures the strength of the spatial autocorrelation in the residuals. If λ is significant, it means there are unmeasured variables that are spatially structured.</a:t>
            </a:r>
          </a:p>
        </p:txBody>
      </p:sp>
      <p:pic>
        <p:nvPicPr>
          <p:cNvPr id="18434" name="Picture 2">
            <a:extLst>
              <a:ext uri="{FF2B5EF4-FFF2-40B4-BE49-F238E27FC236}">
                <a16:creationId xmlns:a16="http://schemas.microsoft.com/office/drawing/2014/main" id="{42F55887-1FEE-88A6-C884-28A69E29F3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60" t="24153" r="2927" b="21640"/>
          <a:stretch>
            <a:fillRect/>
          </a:stretch>
        </p:blipFill>
        <p:spPr bwMode="auto">
          <a:xfrm>
            <a:off x="6543206" y="2056115"/>
            <a:ext cx="4489554" cy="2745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248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E83AF-4FBC-2F4A-4A4E-65FB664637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513903D-ED13-A690-8364-DFDEE0667880}"/>
              </a:ext>
            </a:extLst>
          </p:cNvPr>
          <p:cNvSpPr>
            <a:spLocks noGrp="1"/>
          </p:cNvSpPr>
          <p:nvPr>
            <p:ph type="title"/>
          </p:nvPr>
        </p:nvSpPr>
        <p:spPr>
          <a:xfrm>
            <a:off x="314276" y="0"/>
            <a:ext cx="11042245" cy="1325563"/>
          </a:xfrm>
        </p:spPr>
        <p:txBody>
          <a:bodyPr>
            <a:normAutofit/>
          </a:bodyPr>
          <a:lstStyle/>
          <a:p>
            <a:r>
              <a:rPr lang="en-US" b="1" dirty="0">
                <a:solidFill>
                  <a:srgbClr val="002060"/>
                </a:solidFill>
              </a:rPr>
              <a:t>How to Choose Between Lag and Error Models?</a:t>
            </a:r>
            <a:endParaRPr lang="en-IN" dirty="0">
              <a:solidFill>
                <a:srgbClr val="002060"/>
              </a:solidFill>
            </a:endParaRPr>
          </a:p>
        </p:txBody>
      </p:sp>
      <p:sp>
        <p:nvSpPr>
          <p:cNvPr id="4" name="TextBox 3">
            <a:extLst>
              <a:ext uri="{FF2B5EF4-FFF2-40B4-BE49-F238E27FC236}">
                <a16:creationId xmlns:a16="http://schemas.microsoft.com/office/drawing/2014/main" id="{3F2812D1-C7A0-6E56-6FC8-159D0C18EDF6}"/>
              </a:ext>
            </a:extLst>
          </p:cNvPr>
          <p:cNvSpPr txBox="1"/>
          <p:nvPr/>
        </p:nvSpPr>
        <p:spPr>
          <a:xfrm>
            <a:off x="591862" y="1124081"/>
            <a:ext cx="5504137" cy="4893647"/>
          </a:xfrm>
          <a:prstGeom prst="rect">
            <a:avLst/>
          </a:prstGeom>
          <a:noFill/>
        </p:spPr>
        <p:txBody>
          <a:bodyPr wrap="square">
            <a:spAutoFit/>
          </a:bodyPr>
          <a:lstStyle/>
          <a:p>
            <a:r>
              <a:rPr lang="en-IN" sz="2400" b="1" dirty="0"/>
              <a:t>Theoretical:</a:t>
            </a:r>
            <a:r>
              <a:rPr lang="en-IN" sz="2400" dirty="0"/>
              <a:t> Does your theory suggest a spillover process (lag) or omitted variables (error)?</a:t>
            </a:r>
          </a:p>
          <a:p>
            <a:r>
              <a:rPr lang="en-IN" sz="2400" b="1" dirty="0"/>
              <a:t>Statistical Tests:</a:t>
            </a:r>
            <a:endParaRPr lang="en-IN" sz="2400" dirty="0"/>
          </a:p>
          <a:p>
            <a:pPr marL="800100" lvl="1" indent="-342900">
              <a:buFont typeface="Arial" panose="020B0604020202020204" pitchFamily="34" charset="0"/>
              <a:buChar char="•"/>
            </a:pPr>
            <a:r>
              <a:rPr lang="en-IN" sz="2400" dirty="0"/>
              <a:t>Run a standard OLS regression first.</a:t>
            </a:r>
          </a:p>
          <a:p>
            <a:pPr marL="800100" lvl="1" indent="-342900">
              <a:buFont typeface="Arial" panose="020B0604020202020204" pitchFamily="34" charset="0"/>
              <a:buChar char="•"/>
            </a:pPr>
            <a:r>
              <a:rPr lang="en-IN" sz="2400" dirty="0"/>
              <a:t>Examine the residuals (the errors).</a:t>
            </a:r>
          </a:p>
          <a:p>
            <a:pPr marL="800100" lvl="1" indent="-342900">
              <a:buFont typeface="Arial" panose="020B0604020202020204" pitchFamily="34" charset="0"/>
              <a:buChar char="•"/>
            </a:pPr>
            <a:r>
              <a:rPr lang="en-IN" sz="2400" dirty="0"/>
              <a:t>Use diagnostics like the </a:t>
            </a:r>
            <a:r>
              <a:rPr lang="en-IN" sz="2400" b="1" dirty="0"/>
              <a:t>Lagrange Multiplier tests (LM-lag, LM-err)</a:t>
            </a:r>
            <a:r>
              <a:rPr lang="en-IN" sz="2400" dirty="0"/>
              <a:t>.</a:t>
            </a:r>
          </a:p>
          <a:p>
            <a:pPr marL="800100" lvl="1" indent="-342900">
              <a:buFont typeface="Arial" panose="020B0604020202020204" pitchFamily="34" charset="0"/>
              <a:buChar char="•"/>
            </a:pPr>
            <a:r>
              <a:rPr lang="en-IN" sz="2400" dirty="0"/>
              <a:t>A significant LM-lag test suggests a Spatial Lag model is more appropriate.</a:t>
            </a:r>
          </a:p>
          <a:p>
            <a:pPr marL="800100" lvl="1" indent="-342900">
              <a:buFont typeface="Arial" panose="020B0604020202020204" pitchFamily="34" charset="0"/>
              <a:buChar char="•"/>
            </a:pPr>
            <a:r>
              <a:rPr lang="en-IN" sz="2400" dirty="0"/>
              <a:t>A significant LM-err test suggests a Spatial Error model.</a:t>
            </a:r>
          </a:p>
        </p:txBody>
      </p:sp>
      <p:pic>
        <p:nvPicPr>
          <p:cNvPr id="19458" name="Picture 2">
            <a:extLst>
              <a:ext uri="{FF2B5EF4-FFF2-40B4-BE49-F238E27FC236}">
                <a16:creationId xmlns:a16="http://schemas.microsoft.com/office/drawing/2014/main" id="{8266E733-0BA5-9FA9-A2F4-7F01E29830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69" t="14098" r="11930" b="15519"/>
          <a:stretch>
            <a:fillRect/>
          </a:stretch>
        </p:blipFill>
        <p:spPr bwMode="auto">
          <a:xfrm>
            <a:off x="6910465" y="1508537"/>
            <a:ext cx="4204741" cy="384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756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2E8F8-07C5-2B2E-0F2F-B9306C10184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8C4B8BD-60F4-581C-4AD6-8A2E9F677AB8}"/>
              </a:ext>
            </a:extLst>
          </p:cNvPr>
          <p:cNvSpPr>
            <a:spLocks noGrp="1"/>
          </p:cNvSpPr>
          <p:nvPr>
            <p:ph type="title"/>
          </p:nvPr>
        </p:nvSpPr>
        <p:spPr>
          <a:xfrm>
            <a:off x="314276" y="0"/>
            <a:ext cx="11042245" cy="1325563"/>
          </a:xfrm>
        </p:spPr>
        <p:txBody>
          <a:bodyPr>
            <a:normAutofit/>
          </a:bodyPr>
          <a:lstStyle/>
          <a:p>
            <a:r>
              <a:rPr lang="en-US" b="1" dirty="0">
                <a:solidFill>
                  <a:srgbClr val="002060"/>
                </a:solidFill>
              </a:rPr>
              <a:t>Case Study Revisited: House Prices with SAR</a:t>
            </a:r>
            <a:endParaRPr lang="en-IN" dirty="0">
              <a:solidFill>
                <a:srgbClr val="002060"/>
              </a:solidFill>
            </a:endParaRPr>
          </a:p>
        </p:txBody>
      </p:sp>
      <p:sp>
        <p:nvSpPr>
          <p:cNvPr id="4" name="TextBox 3">
            <a:extLst>
              <a:ext uri="{FF2B5EF4-FFF2-40B4-BE49-F238E27FC236}">
                <a16:creationId xmlns:a16="http://schemas.microsoft.com/office/drawing/2014/main" id="{FE06BA15-2DD8-B5A2-E0FF-A503939592F6}"/>
              </a:ext>
            </a:extLst>
          </p:cNvPr>
          <p:cNvSpPr txBox="1"/>
          <p:nvPr/>
        </p:nvSpPr>
        <p:spPr>
          <a:xfrm>
            <a:off x="591863" y="1124081"/>
            <a:ext cx="4257456" cy="3785652"/>
          </a:xfrm>
          <a:prstGeom prst="rect">
            <a:avLst/>
          </a:prstGeom>
          <a:noFill/>
        </p:spPr>
        <p:txBody>
          <a:bodyPr wrap="square">
            <a:spAutoFit/>
          </a:bodyPr>
          <a:lstStyle/>
          <a:p>
            <a:pPr marL="342900" indent="-342900">
              <a:buFont typeface="Arial" panose="020B0604020202020204" pitchFamily="34" charset="0"/>
              <a:buChar char="•"/>
            </a:pPr>
            <a:r>
              <a:rPr lang="en-US" sz="2400" b="1" dirty="0"/>
              <a:t>Objective:</a:t>
            </a:r>
            <a:r>
              <a:rPr lang="en-US" sz="2400" dirty="0"/>
              <a:t> Model house prices, but this time, explicitly account for neighborhood spillover.</a:t>
            </a:r>
          </a:p>
          <a:p>
            <a:pPr marL="342900" indent="-342900">
              <a:buFont typeface="Arial" panose="020B0604020202020204" pitchFamily="34" charset="0"/>
              <a:buChar char="•"/>
            </a:pPr>
            <a:r>
              <a:rPr lang="en-US" sz="2400" b="1" dirty="0"/>
              <a:t>Hypothesis:</a:t>
            </a:r>
            <a:r>
              <a:rPr lang="en-US" sz="2400" dirty="0"/>
              <a:t> The price of a house is directly influenced by the sale prices of nearby houses (a classic spillover effect). This points to a </a:t>
            </a:r>
            <a:r>
              <a:rPr lang="en-US" sz="2400" b="1" dirty="0"/>
              <a:t>Spatial Lag Model</a:t>
            </a:r>
            <a:r>
              <a:rPr lang="en-US" sz="2400" dirty="0"/>
              <a:t>.</a:t>
            </a:r>
          </a:p>
        </p:txBody>
      </p:sp>
      <p:pic>
        <p:nvPicPr>
          <p:cNvPr id="20482" name="Picture 2">
            <a:extLst>
              <a:ext uri="{FF2B5EF4-FFF2-40B4-BE49-F238E27FC236}">
                <a16:creationId xmlns:a16="http://schemas.microsoft.com/office/drawing/2014/main" id="{69394823-5380-53BB-B7E0-CC84EA44C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340" y="1416321"/>
            <a:ext cx="4257456" cy="425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652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CE047-E3F3-26D3-3B85-8AA932DCB10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2307396-5C10-EEA5-2394-0651821D5958}"/>
              </a:ext>
            </a:extLst>
          </p:cNvPr>
          <p:cNvSpPr>
            <a:spLocks noGrp="1"/>
          </p:cNvSpPr>
          <p:nvPr>
            <p:ph type="title"/>
          </p:nvPr>
        </p:nvSpPr>
        <p:spPr>
          <a:xfrm>
            <a:off x="314276" y="0"/>
            <a:ext cx="11042245" cy="1325563"/>
          </a:xfrm>
        </p:spPr>
        <p:txBody>
          <a:bodyPr>
            <a:normAutofit/>
          </a:bodyPr>
          <a:lstStyle/>
          <a:p>
            <a:r>
              <a:rPr lang="en-IN" b="1" dirty="0">
                <a:solidFill>
                  <a:srgbClr val="002060"/>
                </a:solidFill>
              </a:rPr>
              <a:t> Interpreting SAR vs. OLS Coefficients</a:t>
            </a:r>
            <a:endParaRPr lang="en-IN" dirty="0">
              <a:solidFill>
                <a:srgbClr val="002060"/>
              </a:solidFill>
            </a:endParaRPr>
          </a:p>
        </p:txBody>
      </p:sp>
      <p:sp>
        <p:nvSpPr>
          <p:cNvPr id="2" name="TextBox 1">
            <a:extLst>
              <a:ext uri="{FF2B5EF4-FFF2-40B4-BE49-F238E27FC236}">
                <a16:creationId xmlns:a16="http://schemas.microsoft.com/office/drawing/2014/main" id="{CFAEDBD2-5ACD-D077-DEE2-46296AB8E020}"/>
              </a:ext>
            </a:extLst>
          </p:cNvPr>
          <p:cNvSpPr txBox="1"/>
          <p:nvPr/>
        </p:nvSpPr>
        <p:spPr>
          <a:xfrm>
            <a:off x="591862" y="1124081"/>
            <a:ext cx="5504138" cy="5262979"/>
          </a:xfrm>
          <a:prstGeom prst="rect">
            <a:avLst/>
          </a:prstGeom>
          <a:noFill/>
        </p:spPr>
        <p:txBody>
          <a:bodyPr wrap="square">
            <a:spAutoFit/>
          </a:bodyPr>
          <a:lstStyle/>
          <a:p>
            <a:pPr marL="342900" indent="-342900">
              <a:buFont typeface="Arial" panose="020B0604020202020204" pitchFamily="34" charset="0"/>
              <a:buChar char="•"/>
            </a:pPr>
            <a:r>
              <a:rPr lang="en-US" sz="2400" b="1" dirty="0"/>
              <a:t>Key Insight:</a:t>
            </a:r>
            <a:r>
              <a:rPr lang="en-US" sz="2400" dirty="0"/>
              <a:t> The β coefficients in a SAR model represent the </a:t>
            </a:r>
            <a:r>
              <a:rPr lang="en-US" sz="2400" i="1" dirty="0"/>
              <a:t>direct</a:t>
            </a:r>
            <a:r>
              <a:rPr lang="en-US" sz="2400" dirty="0"/>
              <a:t> impact of a variable change at location </a:t>
            </a:r>
            <a:r>
              <a:rPr lang="en-US" sz="2400" dirty="0" err="1"/>
              <a:t>i</a:t>
            </a:r>
            <a:r>
              <a:rPr lang="en-US" sz="2400" dirty="0"/>
              <a:t> on the outcome at location </a:t>
            </a:r>
            <a:r>
              <a:rPr lang="en-US" sz="2400" dirty="0" err="1"/>
              <a:t>i</a:t>
            </a:r>
            <a:r>
              <a:rPr lang="en-US" sz="2400" dirty="0"/>
              <a:t>.</a:t>
            </a:r>
          </a:p>
          <a:p>
            <a:pPr marL="342900" indent="-342900">
              <a:buFont typeface="Arial" panose="020B0604020202020204" pitchFamily="34" charset="0"/>
              <a:buChar char="•"/>
            </a:pPr>
            <a:r>
              <a:rPr lang="en-US" sz="2400" dirty="0"/>
              <a:t>The </a:t>
            </a:r>
            <a:r>
              <a:rPr lang="en-US" sz="2400" i="1" dirty="0"/>
              <a:t>total</a:t>
            </a:r>
            <a:r>
              <a:rPr lang="en-US" sz="2400" dirty="0"/>
              <a:t> impact includes this direct effect PLUS indirect </a:t>
            </a:r>
            <a:r>
              <a:rPr lang="en-US" sz="2400" b="1" dirty="0"/>
              <a:t>spillover effects</a:t>
            </a:r>
            <a:r>
              <a:rPr lang="en-US" sz="2400" dirty="0"/>
              <a:t> that bounce around the neighborhood, captured by the ρ term.</a:t>
            </a:r>
          </a:p>
          <a:p>
            <a:pPr marL="342900" indent="-342900">
              <a:buFont typeface="Arial" panose="020B0604020202020204" pitchFamily="34" charset="0"/>
              <a:buChar char="•"/>
            </a:pPr>
            <a:r>
              <a:rPr lang="en-US" sz="2400" dirty="0"/>
              <a:t>Often, the absolute magnitude of β coefficients will be smaller in a SAR model than in OLS because some of their explanatory power has been correctly attributed to the spatial term (</a:t>
            </a:r>
            <a:r>
              <a:rPr lang="en-US" sz="2400" dirty="0" err="1"/>
              <a:t>ρWY</a:t>
            </a:r>
            <a:r>
              <a:rPr lang="en-US" sz="2400" dirty="0"/>
              <a:t>).</a:t>
            </a:r>
          </a:p>
        </p:txBody>
      </p:sp>
      <p:pic>
        <p:nvPicPr>
          <p:cNvPr id="1026" name="Picture 2">
            <a:extLst>
              <a:ext uri="{FF2B5EF4-FFF2-40B4-BE49-F238E27FC236}">
                <a16:creationId xmlns:a16="http://schemas.microsoft.com/office/drawing/2014/main" id="{1D396826-2681-8A55-457F-8E389F15C8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0" t="13552" r="9818" b="6867"/>
          <a:stretch>
            <a:fillRect/>
          </a:stretch>
        </p:blipFill>
        <p:spPr bwMode="auto">
          <a:xfrm>
            <a:off x="6468039" y="1370975"/>
            <a:ext cx="4516443" cy="411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955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DF094-23BB-FF4B-3808-49F78E0886F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07FD7E2-CE3A-D269-569F-40FE9FF88C0F}"/>
              </a:ext>
            </a:extLst>
          </p:cNvPr>
          <p:cNvSpPr>
            <a:spLocks noGrp="1"/>
          </p:cNvSpPr>
          <p:nvPr>
            <p:ph type="title"/>
          </p:nvPr>
        </p:nvSpPr>
        <p:spPr>
          <a:xfrm>
            <a:off x="314276" y="0"/>
            <a:ext cx="11042245" cy="1325563"/>
          </a:xfrm>
        </p:spPr>
        <p:txBody>
          <a:bodyPr>
            <a:normAutofit/>
          </a:bodyPr>
          <a:lstStyle/>
          <a:p>
            <a:r>
              <a:rPr lang="en-IN" b="1" dirty="0">
                <a:solidFill>
                  <a:srgbClr val="002060"/>
                </a:solidFill>
              </a:rPr>
              <a:t> </a:t>
            </a:r>
            <a:r>
              <a:rPr lang="pt-BR" b="1" dirty="0">
                <a:solidFill>
                  <a:srgbClr val="002060"/>
                </a:solidFill>
              </a:rPr>
              <a:t>GWR vs. SAR: A Comparison</a:t>
            </a:r>
            <a:endParaRPr lang="en-IN" dirty="0">
              <a:solidFill>
                <a:srgbClr val="002060"/>
              </a:solidFill>
            </a:endParaRPr>
          </a:p>
        </p:txBody>
      </p:sp>
      <p:pic>
        <p:nvPicPr>
          <p:cNvPr id="2050" name="Picture 2">
            <a:extLst>
              <a:ext uri="{FF2B5EF4-FFF2-40B4-BE49-F238E27FC236}">
                <a16:creationId xmlns:a16="http://schemas.microsoft.com/office/drawing/2014/main" id="{0623F236-F964-8417-4075-CBBFFC12CE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328" b="15738"/>
          <a:stretch>
            <a:fillRect/>
          </a:stretch>
        </p:blipFill>
        <p:spPr bwMode="auto">
          <a:xfrm>
            <a:off x="2135950" y="1325563"/>
            <a:ext cx="7398895" cy="480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332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21DC6-A5E8-2808-6DEE-2D176528754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BA656C1-744E-C4CE-1165-D3DEFF8C05E1}"/>
              </a:ext>
            </a:extLst>
          </p:cNvPr>
          <p:cNvSpPr>
            <a:spLocks noGrp="1"/>
          </p:cNvSpPr>
          <p:nvPr>
            <p:ph type="title"/>
          </p:nvPr>
        </p:nvSpPr>
        <p:spPr>
          <a:xfrm>
            <a:off x="314276" y="0"/>
            <a:ext cx="11042245" cy="1325563"/>
          </a:xfrm>
        </p:spPr>
        <p:txBody>
          <a:bodyPr>
            <a:normAutofit/>
          </a:bodyPr>
          <a:lstStyle/>
          <a:p>
            <a:r>
              <a:rPr lang="en-IN" b="1" dirty="0">
                <a:solidFill>
                  <a:srgbClr val="002060"/>
                </a:solidFill>
              </a:rPr>
              <a:t> Python Code Snippet: Running a SAR Model</a:t>
            </a:r>
            <a:endParaRPr lang="en-IN" dirty="0">
              <a:solidFill>
                <a:srgbClr val="002060"/>
              </a:solidFill>
            </a:endParaRPr>
          </a:p>
        </p:txBody>
      </p:sp>
      <p:sp>
        <p:nvSpPr>
          <p:cNvPr id="2" name="TextBox 1">
            <a:extLst>
              <a:ext uri="{FF2B5EF4-FFF2-40B4-BE49-F238E27FC236}">
                <a16:creationId xmlns:a16="http://schemas.microsoft.com/office/drawing/2014/main" id="{5A5ED134-A719-A7EE-414C-859D804115FB}"/>
              </a:ext>
            </a:extLst>
          </p:cNvPr>
          <p:cNvSpPr txBox="1"/>
          <p:nvPr/>
        </p:nvSpPr>
        <p:spPr>
          <a:xfrm>
            <a:off x="591862" y="1124081"/>
            <a:ext cx="5504138" cy="400110"/>
          </a:xfrm>
          <a:prstGeom prst="rect">
            <a:avLst/>
          </a:prstGeom>
          <a:noFill/>
        </p:spPr>
        <p:txBody>
          <a:bodyPr wrap="square">
            <a:spAutoFit/>
          </a:bodyPr>
          <a:lstStyle/>
          <a:p>
            <a:r>
              <a:rPr lang="en-US" sz="2000" b="1" dirty="0"/>
              <a:t>SAR Models with the </a:t>
            </a:r>
            <a:r>
              <a:rPr lang="en-US" sz="2000" b="1" dirty="0" err="1"/>
              <a:t>pysal</a:t>
            </a:r>
            <a:r>
              <a:rPr lang="en-US" sz="2000" b="1" dirty="0"/>
              <a:t> library</a:t>
            </a:r>
            <a:endParaRPr lang="en-US" sz="2800" b="1" dirty="0"/>
          </a:p>
        </p:txBody>
      </p:sp>
      <p:pic>
        <p:nvPicPr>
          <p:cNvPr id="4" name="Picture 3">
            <a:extLst>
              <a:ext uri="{FF2B5EF4-FFF2-40B4-BE49-F238E27FC236}">
                <a16:creationId xmlns:a16="http://schemas.microsoft.com/office/drawing/2014/main" id="{FC98FDCE-9465-8665-BB21-C612406F7468}"/>
              </a:ext>
            </a:extLst>
          </p:cNvPr>
          <p:cNvPicPr>
            <a:picLocks noChangeAspect="1"/>
          </p:cNvPicPr>
          <p:nvPr/>
        </p:nvPicPr>
        <p:blipFill>
          <a:blip r:embed="rId2"/>
          <a:stretch>
            <a:fillRect/>
          </a:stretch>
        </p:blipFill>
        <p:spPr>
          <a:xfrm>
            <a:off x="2036555" y="2068972"/>
            <a:ext cx="8118889" cy="3409933"/>
          </a:xfrm>
          <a:prstGeom prst="rect">
            <a:avLst/>
          </a:prstGeom>
        </p:spPr>
      </p:pic>
    </p:spTree>
    <p:extLst>
      <p:ext uri="{BB962C8B-B14F-4D97-AF65-F5344CB8AC3E}">
        <p14:creationId xmlns:p14="http://schemas.microsoft.com/office/powerpoint/2010/main" val="176614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0413" y="206733"/>
            <a:ext cx="10515600" cy="1325563"/>
          </a:xfrm>
        </p:spPr>
        <p:txBody>
          <a:bodyPr/>
          <a:lstStyle/>
          <a:p>
            <a:r>
              <a:rPr lang="en-US" b="1" dirty="0">
                <a:solidFill>
                  <a:srgbClr val="002060"/>
                </a:solidFill>
              </a:rPr>
              <a:t>Overview: What We Will Learn</a:t>
            </a:r>
            <a:endParaRPr lang="en-IN" dirty="0">
              <a:solidFill>
                <a:srgbClr val="002060"/>
              </a:solidFill>
            </a:endParaRPr>
          </a:p>
        </p:txBody>
      </p:sp>
      <p:sp>
        <p:nvSpPr>
          <p:cNvPr id="3" name="TextBox 2">
            <a:extLst>
              <a:ext uri="{FF2B5EF4-FFF2-40B4-BE49-F238E27FC236}">
                <a16:creationId xmlns:a16="http://schemas.microsoft.com/office/drawing/2014/main" id="{47179BC7-0491-1CB5-F168-1EE6DCBFCF6F}"/>
              </a:ext>
            </a:extLst>
          </p:cNvPr>
          <p:cNvSpPr txBox="1"/>
          <p:nvPr/>
        </p:nvSpPr>
        <p:spPr>
          <a:xfrm>
            <a:off x="420413" y="1306043"/>
            <a:ext cx="4935358" cy="5050870"/>
          </a:xfrm>
          <a:prstGeom prst="rect">
            <a:avLst/>
          </a:prstGeom>
          <a:noFill/>
        </p:spPr>
        <p:txBody>
          <a:bodyPr wrap="square">
            <a:spAutoFit/>
          </a:bodyPr>
          <a:lstStyle/>
          <a:p>
            <a:pPr marL="342900" indent="-342900">
              <a:buFont typeface="Arial" panose="020B0604020202020204" pitchFamily="34" charset="0"/>
              <a:buChar char="•"/>
            </a:pPr>
            <a:r>
              <a:rPr lang="en-US" sz="2200" b="1" dirty="0">
                <a:latin typeface="Inter"/>
              </a:rPr>
              <a:t>Spatial Regression:</a:t>
            </a:r>
            <a:r>
              <a:rPr lang="en-US" sz="2200" dirty="0">
                <a:latin typeface="Inter"/>
              </a:rPr>
              <a:t> Moving beyond "one size fits all" models to understand how relationships change across space (Geographically Weighted Regression, Spatial Autoregressive Models).</a:t>
            </a:r>
          </a:p>
          <a:p>
            <a:pPr marL="342900" indent="-342900">
              <a:buFont typeface="Arial" panose="020B0604020202020204" pitchFamily="34" charset="0"/>
              <a:buChar char="•"/>
            </a:pPr>
            <a:r>
              <a:rPr lang="en-US" sz="2200" b="1" dirty="0">
                <a:latin typeface="Inter"/>
              </a:rPr>
              <a:t>Spatial Classification:</a:t>
            </a:r>
            <a:r>
              <a:rPr lang="en-US" sz="2200" dirty="0">
                <a:latin typeface="Inter"/>
              </a:rPr>
              <a:t> Adapting powerful classifiers like Decision Trees and SVMs to leverage spatial information.</a:t>
            </a:r>
          </a:p>
          <a:p>
            <a:pPr marL="342900" indent="-342900">
              <a:buFont typeface="Arial" panose="020B0604020202020204" pitchFamily="34" charset="0"/>
              <a:buChar char="•"/>
            </a:pPr>
            <a:r>
              <a:rPr lang="en-US" sz="2200" b="1" dirty="0">
                <a:latin typeface="Inter"/>
              </a:rPr>
              <a:t>Spatial Clustering:</a:t>
            </a:r>
            <a:r>
              <a:rPr lang="en-US" sz="2200" dirty="0">
                <a:latin typeface="Inter"/>
              </a:rPr>
              <a:t> Discovering natural groupings and hotspots in geographic data using algorithms like DBSCAN and Spatial K-Means.</a:t>
            </a:r>
          </a:p>
          <a:p>
            <a:pPr lvl="1" algn="l">
              <a:lnSpc>
                <a:spcPts val="1500"/>
              </a:lnSpc>
              <a:spcAft>
                <a:spcPts val="225"/>
              </a:spcAft>
            </a:pPr>
            <a:endParaRPr lang="en-IN" sz="2200" dirty="0">
              <a:latin typeface="Inter"/>
            </a:endParaRPr>
          </a:p>
        </p:txBody>
      </p:sp>
      <p:pic>
        <p:nvPicPr>
          <p:cNvPr id="1028" name="Picture 4">
            <a:extLst>
              <a:ext uri="{FF2B5EF4-FFF2-40B4-BE49-F238E27FC236}">
                <a16:creationId xmlns:a16="http://schemas.microsoft.com/office/drawing/2014/main" id="{9C8B1E21-1208-95BB-7491-4545E1413A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45" t="36786" r="4841" b="36428"/>
          <a:stretch>
            <a:fillRect/>
          </a:stretch>
        </p:blipFill>
        <p:spPr bwMode="auto">
          <a:xfrm>
            <a:off x="5678213" y="2510517"/>
            <a:ext cx="6221186" cy="183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104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74487-3F2E-0DF6-6D45-50D8CA8B1D2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9A9B0D-48BE-7A48-1A50-B325BA584846}"/>
              </a:ext>
            </a:extLst>
          </p:cNvPr>
          <p:cNvSpPr>
            <a:spLocks noGrp="1"/>
          </p:cNvSpPr>
          <p:nvPr>
            <p:ph type="title"/>
          </p:nvPr>
        </p:nvSpPr>
        <p:spPr>
          <a:xfrm>
            <a:off x="314276" y="0"/>
            <a:ext cx="11042245" cy="1325563"/>
          </a:xfrm>
        </p:spPr>
        <p:txBody>
          <a:bodyPr>
            <a:normAutofit/>
          </a:bodyPr>
          <a:lstStyle/>
          <a:p>
            <a:r>
              <a:rPr lang="en-IN" b="1" dirty="0">
                <a:solidFill>
                  <a:srgbClr val="002060"/>
                </a:solidFill>
              </a:rPr>
              <a:t>  Summary of Spatial Regression</a:t>
            </a:r>
            <a:endParaRPr lang="en-IN" dirty="0">
              <a:solidFill>
                <a:srgbClr val="002060"/>
              </a:solidFill>
            </a:endParaRPr>
          </a:p>
        </p:txBody>
      </p:sp>
      <p:sp>
        <p:nvSpPr>
          <p:cNvPr id="2" name="TextBox 1">
            <a:extLst>
              <a:ext uri="{FF2B5EF4-FFF2-40B4-BE49-F238E27FC236}">
                <a16:creationId xmlns:a16="http://schemas.microsoft.com/office/drawing/2014/main" id="{64191974-57A0-2B62-8B15-9D0EEBEE2474}"/>
              </a:ext>
            </a:extLst>
          </p:cNvPr>
          <p:cNvSpPr txBox="1"/>
          <p:nvPr/>
        </p:nvSpPr>
        <p:spPr>
          <a:xfrm>
            <a:off x="591862" y="1229012"/>
            <a:ext cx="5504138" cy="4893647"/>
          </a:xfrm>
          <a:prstGeom prst="rect">
            <a:avLst/>
          </a:prstGeom>
          <a:noFill/>
        </p:spPr>
        <p:txBody>
          <a:bodyPr wrap="square">
            <a:spAutoFit/>
          </a:bodyPr>
          <a:lstStyle/>
          <a:p>
            <a:pPr marL="342900" indent="-342900">
              <a:buFont typeface="Arial" panose="020B0604020202020204" pitchFamily="34" charset="0"/>
              <a:buChar char="•"/>
            </a:pPr>
            <a:r>
              <a:rPr lang="en-US" sz="2400" dirty="0"/>
              <a:t>Standard OLS is often inappropriate for spatial data because it ignores spatial dependence.</a:t>
            </a:r>
          </a:p>
          <a:p>
            <a:pPr marL="342900" indent="-342900">
              <a:buFont typeface="Arial" panose="020B0604020202020204" pitchFamily="34" charset="0"/>
              <a:buChar char="•"/>
            </a:pPr>
            <a:r>
              <a:rPr lang="en-US" sz="2400" b="1" dirty="0"/>
              <a:t>GWR</a:t>
            </a:r>
            <a:r>
              <a:rPr lang="en-US" sz="2400" dirty="0"/>
              <a:t> is a powerful exploratory tool that lets us see </a:t>
            </a:r>
            <a:r>
              <a:rPr lang="en-US" sz="2400" i="1" dirty="0"/>
              <a:t>where</a:t>
            </a:r>
            <a:r>
              <a:rPr lang="en-US" sz="2400" dirty="0"/>
              <a:t> relationships are stronger or weaker.</a:t>
            </a:r>
          </a:p>
          <a:p>
            <a:pPr marL="342900" indent="-342900">
              <a:buFont typeface="Arial" panose="020B0604020202020204" pitchFamily="34" charset="0"/>
              <a:buChar char="•"/>
            </a:pPr>
            <a:r>
              <a:rPr lang="en-US" sz="2400" b="1" dirty="0"/>
              <a:t>SAR models</a:t>
            </a:r>
            <a:r>
              <a:rPr lang="en-US" sz="2400" dirty="0"/>
              <a:t> are confirmatory tools that explicitly measure the strength of spatial spillover (lag) or spatial nuisance (error).</a:t>
            </a:r>
          </a:p>
          <a:p>
            <a:r>
              <a:rPr lang="en-US" sz="2400" dirty="0"/>
              <a:t>Choosing the right model depends on your research question and the underlying spatial processes.</a:t>
            </a:r>
          </a:p>
        </p:txBody>
      </p:sp>
      <p:pic>
        <p:nvPicPr>
          <p:cNvPr id="3074" name="Picture 2">
            <a:extLst>
              <a:ext uri="{FF2B5EF4-FFF2-40B4-BE49-F238E27FC236}">
                <a16:creationId xmlns:a16="http://schemas.microsoft.com/office/drawing/2014/main" id="{F51B5875-87A7-250A-D4D7-D46C5632F1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34" t="24590" r="3917" b="26230"/>
          <a:stretch>
            <a:fillRect/>
          </a:stretch>
        </p:blipFill>
        <p:spPr bwMode="auto">
          <a:xfrm>
            <a:off x="6606401" y="2120465"/>
            <a:ext cx="4914275" cy="261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950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a:extLst>
            <a:ext uri="{FF2B5EF4-FFF2-40B4-BE49-F238E27FC236}">
              <a16:creationId xmlns:a16="http://schemas.microsoft.com/office/drawing/2014/main" id="{C65E5A06-630A-994D-358F-36748A361D87}"/>
            </a:ext>
          </a:extLst>
        </p:cNvPr>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A0AA7AF5-5BCC-E4DF-2571-BFE0FD3FA7B7}"/>
              </a:ext>
            </a:extLst>
          </p:cNvPr>
          <p:cNvSpPr/>
          <p:nvPr/>
        </p:nvSpPr>
        <p:spPr>
          <a:xfrm rot="16200000">
            <a:off x="6283960" y="-783272"/>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pPr lvl="1" algn="l"/>
            <a:endParaRPr lang="en-US" sz="4000" dirty="0">
              <a:solidFill>
                <a:schemeClr val="tx1"/>
              </a:solidFill>
            </a:endParaRPr>
          </a:p>
          <a:p>
            <a:pPr lvl="1"/>
            <a:r>
              <a:rPr lang="en-IN" sz="4400" dirty="0">
                <a:solidFill>
                  <a:schemeClr val="tx1"/>
                </a:solidFill>
              </a:rPr>
              <a:t>Spatial Classification Models</a:t>
            </a:r>
          </a:p>
          <a:p>
            <a:pPr lvl="1"/>
            <a:endParaRPr lang="en-US" sz="44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929955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4028F-DEEA-B955-272F-25298CE0CEF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BD9DDF5-64A6-753D-2BF4-CB14290CB6AC}"/>
              </a:ext>
            </a:extLst>
          </p:cNvPr>
          <p:cNvSpPr>
            <a:spLocks noGrp="1"/>
          </p:cNvSpPr>
          <p:nvPr>
            <p:ph type="title"/>
          </p:nvPr>
        </p:nvSpPr>
        <p:spPr>
          <a:xfrm>
            <a:off x="420413" y="183085"/>
            <a:ext cx="10515600" cy="1325563"/>
          </a:xfrm>
        </p:spPr>
        <p:txBody>
          <a:bodyPr>
            <a:normAutofit/>
          </a:bodyPr>
          <a:lstStyle/>
          <a:p>
            <a:r>
              <a:rPr lang="en-IN" b="1" dirty="0">
                <a:solidFill>
                  <a:srgbClr val="002060"/>
                </a:solidFill>
              </a:rPr>
              <a:t> What is Spatial Classification?</a:t>
            </a:r>
          </a:p>
        </p:txBody>
      </p:sp>
      <p:sp>
        <p:nvSpPr>
          <p:cNvPr id="8" name="TextBox 7">
            <a:extLst>
              <a:ext uri="{FF2B5EF4-FFF2-40B4-BE49-F238E27FC236}">
                <a16:creationId xmlns:a16="http://schemas.microsoft.com/office/drawing/2014/main" id="{BF087B82-5E35-CAED-BF8E-CB6A31445246}"/>
              </a:ext>
            </a:extLst>
          </p:cNvPr>
          <p:cNvSpPr txBox="1"/>
          <p:nvPr/>
        </p:nvSpPr>
        <p:spPr>
          <a:xfrm>
            <a:off x="673749" y="1508648"/>
            <a:ext cx="5509694"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t>Definition:</a:t>
            </a:r>
            <a:r>
              <a:rPr lang="en-US" sz="2400" dirty="0"/>
              <a:t> A supervised learning task where the goal is to predict a categorical label for a geographic feature.</a:t>
            </a:r>
          </a:p>
          <a:p>
            <a:pPr marL="342900" indent="-342900">
              <a:buFont typeface="Arial" panose="020B0604020202020204" pitchFamily="34" charset="0"/>
              <a:buChar char="•"/>
            </a:pPr>
            <a:r>
              <a:rPr lang="en-US" sz="2400" b="1" dirty="0"/>
              <a:t>It answers questions like:</a:t>
            </a:r>
            <a:endParaRPr lang="en-US" sz="2400" dirty="0"/>
          </a:p>
          <a:p>
            <a:pPr marL="800100" lvl="1" indent="-342900">
              <a:buFont typeface="Wingdings" panose="05000000000000000000" pitchFamily="2" charset="2"/>
              <a:buChar char="Ø"/>
            </a:pPr>
            <a:r>
              <a:rPr lang="en-US" sz="2400" dirty="0"/>
              <a:t>Is this plot of land going to be residential, commercial, or industrial?</a:t>
            </a:r>
          </a:p>
          <a:p>
            <a:pPr marL="800100" lvl="1" indent="-342900">
              <a:buFont typeface="Wingdings" panose="05000000000000000000" pitchFamily="2" charset="2"/>
              <a:buChar char="Ø"/>
            </a:pPr>
            <a:r>
              <a:rPr lang="en-US" sz="2400" dirty="0"/>
              <a:t>Is this specific pixel in a satellite image showing forest, water, or bare soil?</a:t>
            </a:r>
          </a:p>
          <a:p>
            <a:pPr marL="800100" lvl="1" indent="-342900">
              <a:buFont typeface="Wingdings" panose="05000000000000000000" pitchFamily="2" charset="2"/>
              <a:buChar char="Ø"/>
            </a:pPr>
            <a:r>
              <a:rPr lang="en-US" sz="2400" dirty="0"/>
              <a:t>Is this neighborhood at high, medium, or low risk for wildfire?</a:t>
            </a:r>
          </a:p>
        </p:txBody>
      </p:sp>
      <p:pic>
        <p:nvPicPr>
          <p:cNvPr id="4098" name="Picture 2">
            <a:extLst>
              <a:ext uri="{FF2B5EF4-FFF2-40B4-BE49-F238E27FC236}">
                <a16:creationId xmlns:a16="http://schemas.microsoft.com/office/drawing/2014/main" id="{C8F25AC6-2981-0BC2-4D4C-712249C29B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3" t="28643" r="1403" b="29618"/>
          <a:stretch>
            <a:fillRect/>
          </a:stretch>
        </p:blipFill>
        <p:spPr bwMode="auto">
          <a:xfrm>
            <a:off x="5535644" y="1919381"/>
            <a:ext cx="6306585" cy="2740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88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78482-06C7-259C-5731-DB986B2AFF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204F790-35E7-01F0-187C-75EFF64472A7}"/>
              </a:ext>
            </a:extLst>
          </p:cNvPr>
          <p:cNvSpPr>
            <a:spLocks noGrp="1"/>
          </p:cNvSpPr>
          <p:nvPr>
            <p:ph type="title"/>
          </p:nvPr>
        </p:nvSpPr>
        <p:spPr>
          <a:xfrm>
            <a:off x="420413" y="183085"/>
            <a:ext cx="10515600" cy="1325563"/>
          </a:xfrm>
        </p:spPr>
        <p:txBody>
          <a:bodyPr>
            <a:normAutofit/>
          </a:bodyPr>
          <a:lstStyle/>
          <a:p>
            <a:r>
              <a:rPr lang="en-IN" b="1" dirty="0">
                <a:solidFill>
                  <a:srgbClr val="002060"/>
                </a:solidFill>
              </a:rPr>
              <a:t> </a:t>
            </a:r>
            <a:r>
              <a:rPr lang="en-US" b="1" dirty="0">
                <a:solidFill>
                  <a:srgbClr val="002060"/>
                </a:solidFill>
              </a:rPr>
              <a:t>The "Spatial" in Spatial Classification</a:t>
            </a:r>
            <a:endParaRPr lang="en-IN" b="1" dirty="0">
              <a:solidFill>
                <a:srgbClr val="002060"/>
              </a:solidFill>
            </a:endParaRPr>
          </a:p>
        </p:txBody>
      </p:sp>
      <p:sp>
        <p:nvSpPr>
          <p:cNvPr id="8" name="TextBox 7">
            <a:extLst>
              <a:ext uri="{FF2B5EF4-FFF2-40B4-BE49-F238E27FC236}">
                <a16:creationId xmlns:a16="http://schemas.microsoft.com/office/drawing/2014/main" id="{16AA19E5-1245-CB1E-0C41-1E6C1769E515}"/>
              </a:ext>
            </a:extLst>
          </p:cNvPr>
          <p:cNvSpPr txBox="1"/>
          <p:nvPr/>
        </p:nvSpPr>
        <p:spPr>
          <a:xfrm>
            <a:off x="673749" y="1508648"/>
            <a:ext cx="5509694" cy="4524315"/>
          </a:xfrm>
          <a:prstGeom prst="rect">
            <a:avLst/>
          </a:prstGeom>
          <a:noFill/>
        </p:spPr>
        <p:txBody>
          <a:bodyPr wrap="square">
            <a:spAutoFit/>
          </a:bodyPr>
          <a:lstStyle/>
          <a:p>
            <a:r>
              <a:rPr lang="en-US" sz="2400" b="1" dirty="0"/>
              <a:t>Standard Classification:</a:t>
            </a:r>
            <a:r>
              <a:rPr lang="en-US" sz="2400" dirty="0"/>
              <a:t> Uses only the attributes of the feature itself.</a:t>
            </a:r>
          </a:p>
          <a:p>
            <a:pPr lvl="1"/>
            <a:r>
              <a:rPr lang="en-US" sz="2400" i="1" dirty="0"/>
              <a:t>Example:</a:t>
            </a:r>
            <a:r>
              <a:rPr lang="en-US" sz="2400" dirty="0"/>
              <a:t> Classifying a tree's health based only on its height and </a:t>
            </a:r>
            <a:r>
              <a:rPr lang="en-US" sz="2400" dirty="0" err="1"/>
              <a:t>leaf_color</a:t>
            </a:r>
            <a:r>
              <a:rPr lang="en-US" sz="2400" dirty="0"/>
              <a:t>.</a:t>
            </a:r>
          </a:p>
          <a:p>
            <a:r>
              <a:rPr lang="en-US" sz="2400" b="1" dirty="0"/>
              <a:t>Spatial Classification:</a:t>
            </a:r>
            <a:r>
              <a:rPr lang="en-US" sz="2400" dirty="0"/>
              <a:t> Uses the feature's attributes </a:t>
            </a:r>
            <a:r>
              <a:rPr lang="en-US" sz="2400" b="1" dirty="0"/>
              <a:t>PLUS</a:t>
            </a:r>
            <a:r>
              <a:rPr lang="en-US" sz="2400" dirty="0"/>
              <a:t> its spatial context.</a:t>
            </a:r>
          </a:p>
          <a:p>
            <a:pPr lvl="1"/>
            <a:r>
              <a:rPr lang="en-US" sz="2400" i="1" dirty="0"/>
              <a:t>Example:</a:t>
            </a:r>
            <a:r>
              <a:rPr lang="en-US" sz="2400" dirty="0"/>
              <a:t> Classifying a tree's health based on its height, </a:t>
            </a:r>
            <a:r>
              <a:rPr lang="en-US" sz="2400" dirty="0" err="1"/>
              <a:t>leaf_color</a:t>
            </a:r>
            <a:r>
              <a:rPr lang="en-US" sz="2400" dirty="0"/>
              <a:t>, </a:t>
            </a:r>
            <a:r>
              <a:rPr lang="en-US" sz="2400" b="1" dirty="0"/>
              <a:t>AND</a:t>
            </a:r>
            <a:r>
              <a:rPr lang="en-US" sz="2400" dirty="0"/>
              <a:t> its </a:t>
            </a:r>
            <a:r>
              <a:rPr lang="en-US" sz="2400" dirty="0" err="1"/>
              <a:t>distance_to_road</a:t>
            </a:r>
            <a:r>
              <a:rPr lang="en-US" sz="2400" dirty="0"/>
              <a:t>, </a:t>
            </a:r>
            <a:r>
              <a:rPr lang="en-US" sz="2400" dirty="0" err="1"/>
              <a:t>proximity_to_factories</a:t>
            </a:r>
            <a:r>
              <a:rPr lang="en-US" sz="2400" dirty="0"/>
              <a:t>, and the </a:t>
            </a:r>
            <a:r>
              <a:rPr lang="en-US" sz="2400" dirty="0" err="1"/>
              <a:t>average_health_of_neighboring_trees</a:t>
            </a:r>
            <a:r>
              <a:rPr lang="en-US" sz="2400" dirty="0"/>
              <a:t>.</a:t>
            </a:r>
          </a:p>
        </p:txBody>
      </p:sp>
      <p:pic>
        <p:nvPicPr>
          <p:cNvPr id="5122" name="Picture 2">
            <a:extLst>
              <a:ext uri="{FF2B5EF4-FFF2-40B4-BE49-F238E27FC236}">
                <a16:creationId xmlns:a16="http://schemas.microsoft.com/office/drawing/2014/main" id="{B6C42C1B-227C-90FB-ADBE-5F2C96DA49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29" t="20875" r="4354" b="25355"/>
          <a:stretch>
            <a:fillRect/>
          </a:stretch>
        </p:blipFill>
        <p:spPr bwMode="auto">
          <a:xfrm>
            <a:off x="6298367" y="1840042"/>
            <a:ext cx="5296524" cy="317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289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5EACD-160C-4180-647D-3A5E8299719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F23460-C2E3-1A4C-2BE3-AF68F0A3BADA}"/>
              </a:ext>
            </a:extLst>
          </p:cNvPr>
          <p:cNvSpPr>
            <a:spLocks noGrp="1"/>
          </p:cNvSpPr>
          <p:nvPr>
            <p:ph type="title"/>
          </p:nvPr>
        </p:nvSpPr>
        <p:spPr>
          <a:xfrm>
            <a:off x="420413" y="183085"/>
            <a:ext cx="10874676" cy="1325563"/>
          </a:xfrm>
        </p:spPr>
        <p:txBody>
          <a:bodyPr>
            <a:normAutofit/>
          </a:bodyPr>
          <a:lstStyle/>
          <a:p>
            <a:r>
              <a:rPr lang="en-US" b="1" dirty="0">
                <a:solidFill>
                  <a:srgbClr val="002060"/>
                </a:solidFill>
              </a:rPr>
              <a:t>Evaluating Classification Models: A Quick Recap</a:t>
            </a:r>
            <a:endParaRPr lang="en-IN" b="1" dirty="0">
              <a:solidFill>
                <a:srgbClr val="002060"/>
              </a:solidFill>
            </a:endParaRPr>
          </a:p>
        </p:txBody>
      </p:sp>
      <p:sp>
        <p:nvSpPr>
          <p:cNvPr id="8" name="TextBox 7">
            <a:extLst>
              <a:ext uri="{FF2B5EF4-FFF2-40B4-BE49-F238E27FC236}">
                <a16:creationId xmlns:a16="http://schemas.microsoft.com/office/drawing/2014/main" id="{CB4F4EC5-0B51-BF2A-69A2-AA1712BFEF47}"/>
              </a:ext>
            </a:extLst>
          </p:cNvPr>
          <p:cNvSpPr txBox="1"/>
          <p:nvPr/>
        </p:nvSpPr>
        <p:spPr>
          <a:xfrm>
            <a:off x="586305" y="1306281"/>
            <a:ext cx="5956901" cy="4893647"/>
          </a:xfrm>
          <a:prstGeom prst="rect">
            <a:avLst/>
          </a:prstGeom>
          <a:noFill/>
        </p:spPr>
        <p:txBody>
          <a:bodyPr wrap="square">
            <a:spAutoFit/>
          </a:bodyPr>
          <a:lstStyle/>
          <a:p>
            <a:r>
              <a:rPr lang="en-US" sz="2400" b="1" dirty="0"/>
              <a:t>Confusion Matrix:</a:t>
            </a:r>
            <a:r>
              <a:rPr lang="en-US" sz="2400" dirty="0"/>
              <a:t> A table summarizing the performance of a classification model.</a:t>
            </a:r>
          </a:p>
          <a:p>
            <a:r>
              <a:rPr lang="en-US" sz="2400" b="1" dirty="0"/>
              <a:t>Key Metrics:</a:t>
            </a:r>
            <a:endParaRPr lang="en-US" sz="2400" dirty="0"/>
          </a:p>
          <a:p>
            <a:pPr lvl="1"/>
            <a:r>
              <a:rPr lang="en-US" sz="2400" b="1" dirty="0"/>
              <a:t>Accuracy:</a:t>
            </a:r>
            <a:r>
              <a:rPr lang="en-US" sz="2400" dirty="0"/>
              <a:t> Overall, how often is the classifier correct?</a:t>
            </a:r>
          </a:p>
          <a:p>
            <a:pPr lvl="1"/>
            <a:r>
              <a:rPr lang="en-US" sz="2400" b="1" dirty="0"/>
              <a:t>Precision:</a:t>
            </a:r>
            <a:r>
              <a:rPr lang="en-US" sz="2400" dirty="0"/>
              <a:t> When it predicts a class, how often is it right? (Minimizes false positives).</a:t>
            </a:r>
          </a:p>
          <a:p>
            <a:pPr lvl="1"/>
            <a:r>
              <a:rPr lang="en-US" sz="2400" b="1" dirty="0"/>
              <a:t>Recall:</a:t>
            </a:r>
            <a:r>
              <a:rPr lang="en-US" sz="2400" dirty="0"/>
              <a:t> Of all the actual instances of a class, how many did it find? (Minimizes false negatives).</a:t>
            </a:r>
          </a:p>
          <a:p>
            <a:pPr lvl="1"/>
            <a:r>
              <a:rPr lang="en-US" sz="2400" b="1" dirty="0"/>
              <a:t>F1 Score:</a:t>
            </a:r>
            <a:r>
              <a:rPr lang="en-US" sz="2400" dirty="0"/>
              <a:t> The harmonic mean of Precision and Recall, useful for imbalanced classes.</a:t>
            </a:r>
          </a:p>
        </p:txBody>
      </p:sp>
      <p:pic>
        <p:nvPicPr>
          <p:cNvPr id="6146" name="Picture 2">
            <a:extLst>
              <a:ext uri="{FF2B5EF4-FFF2-40B4-BE49-F238E27FC236}">
                <a16:creationId xmlns:a16="http://schemas.microsoft.com/office/drawing/2014/main" id="{447F5D37-7611-1E70-DF19-8519398E2D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88" t="22841" r="20528" b="18142"/>
          <a:stretch>
            <a:fillRect/>
          </a:stretch>
        </p:blipFill>
        <p:spPr bwMode="auto">
          <a:xfrm>
            <a:off x="7015397" y="1611442"/>
            <a:ext cx="4182256" cy="404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726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65ACC-C86E-C68B-3F3C-4E1B6225569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E43B5B-E2F6-3B70-62CE-7491082A2282}"/>
              </a:ext>
            </a:extLst>
          </p:cNvPr>
          <p:cNvSpPr>
            <a:spLocks noGrp="1"/>
          </p:cNvSpPr>
          <p:nvPr>
            <p:ph type="title"/>
          </p:nvPr>
        </p:nvSpPr>
        <p:spPr>
          <a:xfrm>
            <a:off x="420413" y="183085"/>
            <a:ext cx="10874676" cy="1325563"/>
          </a:xfrm>
        </p:spPr>
        <p:txBody>
          <a:bodyPr>
            <a:normAutofit/>
          </a:bodyPr>
          <a:lstStyle/>
          <a:p>
            <a:r>
              <a:rPr lang="en-IN" b="1" dirty="0">
                <a:solidFill>
                  <a:srgbClr val="002060"/>
                </a:solidFill>
              </a:rPr>
              <a:t>Models We Will Cover</a:t>
            </a:r>
          </a:p>
        </p:txBody>
      </p:sp>
      <p:sp>
        <p:nvSpPr>
          <p:cNvPr id="8" name="TextBox 7">
            <a:extLst>
              <a:ext uri="{FF2B5EF4-FFF2-40B4-BE49-F238E27FC236}">
                <a16:creationId xmlns:a16="http://schemas.microsoft.com/office/drawing/2014/main" id="{5D509960-D3A2-3831-64FD-0603E7D2C03A}"/>
              </a:ext>
            </a:extLst>
          </p:cNvPr>
          <p:cNvSpPr txBox="1"/>
          <p:nvPr/>
        </p:nvSpPr>
        <p:spPr>
          <a:xfrm>
            <a:off x="586305" y="1306281"/>
            <a:ext cx="4720213"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t>Spatial Decision Trees and Random Forests:</a:t>
            </a:r>
            <a:r>
              <a:rPr lang="en-US" sz="2400" dirty="0"/>
              <a:t> Intuitive, powerful, and excellent at handling a mix of different data types.</a:t>
            </a:r>
          </a:p>
          <a:p>
            <a:endParaRPr lang="en-US" sz="2400" dirty="0"/>
          </a:p>
          <a:p>
            <a:pPr marL="342900" indent="-342900">
              <a:buFont typeface="Arial" panose="020B0604020202020204" pitchFamily="34" charset="0"/>
              <a:buChar char="•"/>
            </a:pPr>
            <a:r>
              <a:rPr lang="en-US" sz="2400" b="1" dirty="0"/>
              <a:t>Support Vector Machines (SVMs) for Spatial Data:</a:t>
            </a:r>
            <a:r>
              <a:rPr lang="en-US" sz="2400" dirty="0"/>
              <a:t> A powerful method known for its effectiveness in high-dimensional spaces.</a:t>
            </a:r>
          </a:p>
        </p:txBody>
      </p:sp>
      <p:pic>
        <p:nvPicPr>
          <p:cNvPr id="1026" name="Picture 2">
            <a:extLst>
              <a:ext uri="{FF2B5EF4-FFF2-40B4-BE49-F238E27FC236}">
                <a16:creationId xmlns:a16="http://schemas.microsoft.com/office/drawing/2014/main" id="{7E5D1677-464F-C828-5A40-00D4C71C4B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721" b="27432"/>
          <a:stretch>
            <a:fillRect/>
          </a:stretch>
        </p:blipFill>
        <p:spPr bwMode="auto">
          <a:xfrm>
            <a:off x="5252804" y="1306281"/>
            <a:ext cx="6858000" cy="3829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352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56F81-C541-8A46-CD61-6D8BEDC77CA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FFF05A-8A1F-6A3E-073A-BCC359ABE999}"/>
              </a:ext>
            </a:extLst>
          </p:cNvPr>
          <p:cNvSpPr>
            <a:spLocks noGrp="1"/>
          </p:cNvSpPr>
          <p:nvPr>
            <p:ph type="title"/>
          </p:nvPr>
        </p:nvSpPr>
        <p:spPr>
          <a:xfrm>
            <a:off x="420413" y="183085"/>
            <a:ext cx="10874676" cy="1325563"/>
          </a:xfrm>
        </p:spPr>
        <p:txBody>
          <a:bodyPr>
            <a:normAutofit/>
          </a:bodyPr>
          <a:lstStyle/>
          <a:p>
            <a:r>
              <a:rPr lang="en-IN" b="1" dirty="0">
                <a:solidFill>
                  <a:srgbClr val="002060"/>
                </a:solidFill>
              </a:rPr>
              <a:t>Introduction to Decision Trees</a:t>
            </a:r>
            <a:endParaRPr lang="en-IN" dirty="0">
              <a:solidFill>
                <a:srgbClr val="002060"/>
              </a:solidFill>
            </a:endParaRPr>
          </a:p>
        </p:txBody>
      </p:sp>
      <p:sp>
        <p:nvSpPr>
          <p:cNvPr id="8" name="TextBox 7">
            <a:extLst>
              <a:ext uri="{FF2B5EF4-FFF2-40B4-BE49-F238E27FC236}">
                <a16:creationId xmlns:a16="http://schemas.microsoft.com/office/drawing/2014/main" id="{87F371CC-E6C9-C96F-1A7E-7568F239D905}"/>
              </a:ext>
            </a:extLst>
          </p:cNvPr>
          <p:cNvSpPr txBox="1"/>
          <p:nvPr/>
        </p:nvSpPr>
        <p:spPr>
          <a:xfrm>
            <a:off x="661256" y="1659285"/>
            <a:ext cx="4720213" cy="4524315"/>
          </a:xfrm>
          <a:prstGeom prst="rect">
            <a:avLst/>
          </a:prstGeom>
          <a:noFill/>
        </p:spPr>
        <p:txBody>
          <a:bodyPr wrap="square">
            <a:spAutoFit/>
          </a:bodyPr>
          <a:lstStyle/>
          <a:p>
            <a:pPr marL="342900" indent="-342900">
              <a:buFont typeface="Arial" panose="020B0604020202020204" pitchFamily="34" charset="0"/>
              <a:buChar char="•"/>
            </a:pPr>
            <a:r>
              <a:rPr lang="en-US" sz="2400" b="1" dirty="0"/>
              <a:t>Concept:</a:t>
            </a:r>
            <a:r>
              <a:rPr lang="en-US" sz="2400" dirty="0"/>
              <a:t> A flowchart-like structure where each internal node represents a "test" on a feature (e.g., "Is Elevation &gt; 500m?"), each branch represents the outcome of the test, and each leaf node represents a class label.</a:t>
            </a:r>
          </a:p>
          <a:p>
            <a:endParaRPr lang="en-US" sz="2400" dirty="0"/>
          </a:p>
          <a:p>
            <a:pPr marL="342900" indent="-342900">
              <a:buFont typeface="Arial" panose="020B0604020202020204" pitchFamily="34" charset="0"/>
              <a:buChar char="•"/>
            </a:pPr>
            <a:r>
              <a:rPr lang="en-US" sz="2400" b="1" dirty="0"/>
              <a:t>How it Works:</a:t>
            </a:r>
            <a:r>
              <a:rPr lang="en-US" sz="2400" dirty="0"/>
              <a:t> The algorithm learns a sequence of "if-then-else" questions to split the data into the purest possible groups.</a:t>
            </a:r>
          </a:p>
        </p:txBody>
      </p:sp>
      <p:pic>
        <p:nvPicPr>
          <p:cNvPr id="2050" name="Picture 2">
            <a:extLst>
              <a:ext uri="{FF2B5EF4-FFF2-40B4-BE49-F238E27FC236}">
                <a16:creationId xmlns:a16="http://schemas.microsoft.com/office/drawing/2014/main" id="{F8C9E338-C07A-5EE3-A343-B859BCA8B1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49" t="19891" r="7083" b="17923"/>
          <a:stretch>
            <a:fillRect/>
          </a:stretch>
        </p:blipFill>
        <p:spPr bwMode="auto">
          <a:xfrm>
            <a:off x="5688767" y="1508648"/>
            <a:ext cx="5943599" cy="4264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996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8DE4A-426F-1A3D-AC21-AA521051428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0A7C8D3-641C-B6CE-0294-E0800490AA13}"/>
              </a:ext>
            </a:extLst>
          </p:cNvPr>
          <p:cNvSpPr>
            <a:spLocks noGrp="1"/>
          </p:cNvSpPr>
          <p:nvPr>
            <p:ph type="title"/>
          </p:nvPr>
        </p:nvSpPr>
        <p:spPr>
          <a:xfrm>
            <a:off x="420413" y="183085"/>
            <a:ext cx="10874676" cy="1325563"/>
          </a:xfrm>
        </p:spPr>
        <p:txBody>
          <a:bodyPr>
            <a:normAutofit/>
          </a:bodyPr>
          <a:lstStyle/>
          <a:p>
            <a:r>
              <a:rPr lang="en-US" b="1" dirty="0">
                <a:solidFill>
                  <a:srgbClr val="002060"/>
                </a:solidFill>
              </a:rPr>
              <a:t>Making a Decision Tree "Spatial"</a:t>
            </a:r>
            <a:endParaRPr lang="en-IN" dirty="0">
              <a:solidFill>
                <a:srgbClr val="002060"/>
              </a:solidFill>
            </a:endParaRPr>
          </a:p>
        </p:txBody>
      </p:sp>
      <p:sp>
        <p:nvSpPr>
          <p:cNvPr id="8" name="TextBox 7">
            <a:extLst>
              <a:ext uri="{FF2B5EF4-FFF2-40B4-BE49-F238E27FC236}">
                <a16:creationId xmlns:a16="http://schemas.microsoft.com/office/drawing/2014/main" id="{C4532344-9CE9-7779-D9D6-9DB7AC993CF7}"/>
              </a:ext>
            </a:extLst>
          </p:cNvPr>
          <p:cNvSpPr txBox="1"/>
          <p:nvPr/>
        </p:nvSpPr>
        <p:spPr>
          <a:xfrm>
            <a:off x="683741" y="1733500"/>
            <a:ext cx="5412259" cy="3785652"/>
          </a:xfrm>
          <a:prstGeom prst="rect">
            <a:avLst/>
          </a:prstGeom>
          <a:noFill/>
        </p:spPr>
        <p:txBody>
          <a:bodyPr wrap="square">
            <a:spAutoFit/>
          </a:bodyPr>
          <a:lstStyle/>
          <a:p>
            <a:pPr marL="342900" indent="-342900">
              <a:buFont typeface="Arial" panose="020B0604020202020204" pitchFamily="34" charset="0"/>
              <a:buChar char="•"/>
            </a:pPr>
            <a:r>
              <a:rPr lang="en-US" sz="2400" b="1" dirty="0"/>
              <a:t>The Strategy:</a:t>
            </a:r>
            <a:r>
              <a:rPr lang="en-US" sz="2400" dirty="0"/>
              <a:t> The tree itself doesn't need to change. The magic lies in the features we provide it.</a:t>
            </a:r>
          </a:p>
          <a:p>
            <a:pPr marL="342900" indent="-342900">
              <a:buFont typeface="Arial" panose="020B0604020202020204" pitchFamily="34" charset="0"/>
              <a:buChar char="•"/>
            </a:pPr>
            <a:r>
              <a:rPr lang="en-US" sz="2400" dirty="0"/>
              <a:t>We can create splits based on spatial features:</a:t>
            </a:r>
          </a:p>
          <a:p>
            <a:pPr marL="742950" lvl="1" indent="-285750">
              <a:buFont typeface="Courier New" panose="02070309020205020404" pitchFamily="49" charset="0"/>
              <a:buChar char="o"/>
            </a:pPr>
            <a:r>
              <a:rPr lang="en-US" dirty="0"/>
              <a:t>"Is </a:t>
            </a:r>
            <a:r>
              <a:rPr lang="en-US" dirty="0" err="1"/>
              <a:t>Dist_to_River</a:t>
            </a:r>
            <a:r>
              <a:rPr lang="en-US" dirty="0"/>
              <a:t> &lt; 50 meters?"</a:t>
            </a:r>
          </a:p>
          <a:p>
            <a:pPr marL="742950" lvl="1" indent="-285750">
              <a:buFont typeface="Courier New" panose="02070309020205020404" pitchFamily="49" charset="0"/>
              <a:buChar char="o"/>
            </a:pPr>
            <a:r>
              <a:rPr lang="en-US" dirty="0"/>
              <a:t>"Is </a:t>
            </a:r>
            <a:r>
              <a:rPr lang="en-US" dirty="0" err="1"/>
              <a:t>w_Population_Density</a:t>
            </a:r>
            <a:r>
              <a:rPr lang="en-US" dirty="0"/>
              <a:t> (spatial lag) &gt; 1000 people/km²?"</a:t>
            </a:r>
          </a:p>
          <a:p>
            <a:pPr marL="742950" lvl="1" indent="-285750">
              <a:buFont typeface="Courier New" panose="02070309020205020404" pitchFamily="49" charset="0"/>
              <a:buChar char="o"/>
            </a:pPr>
            <a:r>
              <a:rPr lang="en-US" dirty="0"/>
              <a:t>"Is </a:t>
            </a:r>
            <a:r>
              <a:rPr lang="en-US" dirty="0" err="1"/>
              <a:t>Crime_Count_in_Buffer</a:t>
            </a:r>
            <a:r>
              <a:rPr lang="en-US" dirty="0"/>
              <a:t> &gt; 5?"</a:t>
            </a:r>
          </a:p>
          <a:p>
            <a:pPr marL="342900" indent="-342900">
              <a:buFont typeface="Arial" panose="020B0604020202020204" pitchFamily="34" charset="0"/>
              <a:buChar char="•"/>
            </a:pPr>
            <a:r>
              <a:rPr lang="en-US" sz="2400" dirty="0"/>
              <a:t>By doing this, the tree learns to make decisions based on geographic context.</a:t>
            </a:r>
          </a:p>
        </p:txBody>
      </p:sp>
      <p:pic>
        <p:nvPicPr>
          <p:cNvPr id="3074" name="Picture 2">
            <a:extLst>
              <a:ext uri="{FF2B5EF4-FFF2-40B4-BE49-F238E27FC236}">
                <a16:creationId xmlns:a16="http://schemas.microsoft.com/office/drawing/2014/main" id="{1536DCC1-4855-4E1D-5F5B-30AFFCA54A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3" t="19523" r="19435" b="20656"/>
          <a:stretch>
            <a:fillRect/>
          </a:stretch>
        </p:blipFill>
        <p:spPr bwMode="auto">
          <a:xfrm>
            <a:off x="6768059" y="1575035"/>
            <a:ext cx="5261548" cy="4102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38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40643-DF98-03A6-CB21-A82B9E95C70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A734C8-7331-AA98-BB24-368F11585FEE}"/>
              </a:ext>
            </a:extLst>
          </p:cNvPr>
          <p:cNvSpPr>
            <a:spLocks noGrp="1"/>
          </p:cNvSpPr>
          <p:nvPr>
            <p:ph type="title"/>
          </p:nvPr>
        </p:nvSpPr>
        <p:spPr>
          <a:xfrm>
            <a:off x="420413" y="183085"/>
            <a:ext cx="10874676" cy="1325563"/>
          </a:xfrm>
        </p:spPr>
        <p:txBody>
          <a:bodyPr>
            <a:normAutofit/>
          </a:bodyPr>
          <a:lstStyle/>
          <a:p>
            <a:r>
              <a:rPr lang="en-US" b="1" dirty="0">
                <a:solidFill>
                  <a:srgbClr val="002060"/>
                </a:solidFill>
              </a:rPr>
              <a:t>From One Tree to a Random Forest</a:t>
            </a:r>
            <a:endParaRPr lang="en-IN" dirty="0">
              <a:solidFill>
                <a:srgbClr val="002060"/>
              </a:solidFill>
            </a:endParaRPr>
          </a:p>
        </p:txBody>
      </p:sp>
      <p:sp>
        <p:nvSpPr>
          <p:cNvPr id="8" name="TextBox 7">
            <a:extLst>
              <a:ext uri="{FF2B5EF4-FFF2-40B4-BE49-F238E27FC236}">
                <a16:creationId xmlns:a16="http://schemas.microsoft.com/office/drawing/2014/main" id="{9DCAD96A-4A18-A590-D2C1-09A9FDDD6F80}"/>
              </a:ext>
            </a:extLst>
          </p:cNvPr>
          <p:cNvSpPr txBox="1"/>
          <p:nvPr/>
        </p:nvSpPr>
        <p:spPr>
          <a:xfrm>
            <a:off x="445492" y="1283795"/>
            <a:ext cx="6052744" cy="5755422"/>
          </a:xfrm>
          <a:prstGeom prst="rect">
            <a:avLst/>
          </a:prstGeom>
          <a:noFill/>
        </p:spPr>
        <p:txBody>
          <a:bodyPr wrap="square">
            <a:spAutoFit/>
          </a:bodyPr>
          <a:lstStyle/>
          <a:p>
            <a:pPr marL="342900" indent="-342900">
              <a:buFont typeface="Arial" panose="020B0604020202020204" pitchFamily="34" charset="0"/>
              <a:buChar char="•"/>
            </a:pPr>
            <a:r>
              <a:rPr lang="en-US" sz="2400" b="1" dirty="0"/>
              <a:t>The Problem with Single Trees:</a:t>
            </a:r>
            <a:r>
              <a:rPr lang="en-US" sz="2400" dirty="0"/>
              <a:t> They can be prone to </a:t>
            </a:r>
            <a:r>
              <a:rPr lang="en-US" sz="2400" b="1" dirty="0"/>
              <a:t>overfitting</a:t>
            </a:r>
            <a:r>
              <a:rPr lang="en-US" sz="2400" dirty="0"/>
              <a:t>—learning the training data too well, including its noise, and failing to generalize to new data.</a:t>
            </a:r>
          </a:p>
          <a:p>
            <a:pPr marL="342900" indent="-342900">
              <a:buFont typeface="Arial" panose="020B0604020202020204" pitchFamily="34" charset="0"/>
              <a:buChar char="•"/>
            </a:pPr>
            <a:r>
              <a:rPr lang="en-US" sz="2400" b="1" dirty="0"/>
              <a:t>The Solution: Random Forest:</a:t>
            </a:r>
            <a:r>
              <a:rPr lang="en-US" sz="2400" dirty="0"/>
              <a:t> An </a:t>
            </a:r>
            <a:r>
              <a:rPr lang="en-US" sz="2400" b="1" dirty="0"/>
              <a:t>ensemble</a:t>
            </a:r>
            <a:r>
              <a:rPr lang="en-US" sz="2400" dirty="0"/>
              <a:t> method. It builds hundreds or thousands of different decision trees, each on a random subset of the data and features.</a:t>
            </a:r>
          </a:p>
          <a:p>
            <a:pPr marL="342900" indent="-342900">
              <a:buFont typeface="Arial" panose="020B0604020202020204" pitchFamily="34" charset="0"/>
              <a:buChar char="•"/>
            </a:pPr>
            <a:r>
              <a:rPr lang="en-US" sz="2400" b="1" dirty="0"/>
              <a:t>The Prediction:</a:t>
            </a:r>
            <a:r>
              <a:rPr lang="en-US" sz="2400" dirty="0"/>
              <a:t> To classify a new point, it gets a vote from every tree in the forest. The class with the most votes wins. This "wisdom of the crowd" approach is more robust and accurate.</a:t>
            </a:r>
          </a:p>
          <a:p>
            <a:endParaRPr lang="en-US" sz="3200" dirty="0"/>
          </a:p>
        </p:txBody>
      </p:sp>
      <p:pic>
        <p:nvPicPr>
          <p:cNvPr id="4098" name="Picture 2">
            <a:extLst>
              <a:ext uri="{FF2B5EF4-FFF2-40B4-BE49-F238E27FC236}">
                <a16:creationId xmlns:a16="http://schemas.microsoft.com/office/drawing/2014/main" id="{228F447F-C113-B52A-BE79-14548C8D53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38" t="15082" r="18780" b="9072"/>
          <a:stretch>
            <a:fillRect/>
          </a:stretch>
        </p:blipFill>
        <p:spPr bwMode="auto">
          <a:xfrm>
            <a:off x="6936699" y="1283795"/>
            <a:ext cx="4504544" cy="520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435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80A58-6B58-B9F4-D84B-3C03383759A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CAEA99-F782-CDB8-E259-E16A10143733}"/>
              </a:ext>
            </a:extLst>
          </p:cNvPr>
          <p:cNvSpPr>
            <a:spLocks noGrp="1"/>
          </p:cNvSpPr>
          <p:nvPr>
            <p:ph type="title"/>
          </p:nvPr>
        </p:nvSpPr>
        <p:spPr>
          <a:xfrm>
            <a:off x="420413" y="183085"/>
            <a:ext cx="10874676" cy="1325563"/>
          </a:xfrm>
        </p:spPr>
        <p:txBody>
          <a:bodyPr>
            <a:normAutofit/>
          </a:bodyPr>
          <a:lstStyle/>
          <a:p>
            <a:r>
              <a:rPr lang="en-US" b="1" dirty="0">
                <a:solidFill>
                  <a:srgbClr val="002060"/>
                </a:solidFill>
              </a:rPr>
              <a:t>Case Study: Land Use Land Cover (LULC) Classification</a:t>
            </a:r>
            <a:endParaRPr lang="en-IN" dirty="0">
              <a:solidFill>
                <a:srgbClr val="002060"/>
              </a:solidFill>
            </a:endParaRPr>
          </a:p>
        </p:txBody>
      </p:sp>
      <p:sp>
        <p:nvSpPr>
          <p:cNvPr id="8" name="TextBox 7">
            <a:extLst>
              <a:ext uri="{FF2B5EF4-FFF2-40B4-BE49-F238E27FC236}">
                <a16:creationId xmlns:a16="http://schemas.microsoft.com/office/drawing/2014/main" id="{CB7410F1-5B0C-4B00-E3C6-0749D26EA8FC}"/>
              </a:ext>
            </a:extLst>
          </p:cNvPr>
          <p:cNvSpPr txBox="1"/>
          <p:nvPr/>
        </p:nvSpPr>
        <p:spPr>
          <a:xfrm>
            <a:off x="420413" y="1508648"/>
            <a:ext cx="4593797" cy="4401205"/>
          </a:xfrm>
          <a:prstGeom prst="rect">
            <a:avLst/>
          </a:prstGeom>
          <a:noFill/>
        </p:spPr>
        <p:txBody>
          <a:bodyPr wrap="square">
            <a:spAutoFit/>
          </a:bodyPr>
          <a:lstStyle/>
          <a:p>
            <a:pPr marL="342900" indent="-342900">
              <a:buFont typeface="Arial" panose="020B0604020202020204" pitchFamily="34" charset="0"/>
              <a:buChar char="•"/>
            </a:pPr>
            <a:r>
              <a:rPr lang="en-US" sz="2400" b="1" dirty="0"/>
              <a:t>Objective:</a:t>
            </a:r>
            <a:r>
              <a:rPr lang="en-US" sz="2400" dirty="0"/>
              <a:t> To create a LULC map from a multi-spectral satellite image.</a:t>
            </a:r>
          </a:p>
          <a:p>
            <a:pPr marL="342900" indent="-342900">
              <a:buFont typeface="Arial" panose="020B0604020202020204" pitchFamily="34" charset="0"/>
              <a:buChar char="•"/>
            </a:pPr>
            <a:r>
              <a:rPr lang="en-US" sz="2400" b="1" dirty="0"/>
              <a:t>Data:</a:t>
            </a:r>
            <a:r>
              <a:rPr lang="en-US" sz="2400" dirty="0"/>
              <a:t> A satellite image where each pixel is a data point.</a:t>
            </a:r>
          </a:p>
          <a:p>
            <a:pPr marL="342900" indent="-342900">
              <a:buFont typeface="Arial" panose="020B0604020202020204" pitchFamily="34" charset="0"/>
              <a:buChar char="•"/>
            </a:pPr>
            <a:r>
              <a:rPr lang="en-US" sz="2400" b="1" dirty="0"/>
              <a:t>Classes:</a:t>
            </a:r>
            <a:r>
              <a:rPr lang="en-US" sz="2400" dirty="0"/>
              <a:t> Urban, Forest, Water, Agriculture.</a:t>
            </a:r>
          </a:p>
          <a:p>
            <a:pPr marL="342900" indent="-342900">
              <a:buFont typeface="Arial" panose="020B0604020202020204" pitchFamily="34" charset="0"/>
              <a:buChar char="•"/>
            </a:pPr>
            <a:r>
              <a:rPr lang="en-US" sz="2400" b="1" dirty="0"/>
              <a:t>Task:</a:t>
            </a:r>
            <a:r>
              <a:rPr lang="en-US" sz="2400" dirty="0"/>
              <a:t> Classify every pixel into one of these four classes using a Random Forest model.</a:t>
            </a:r>
          </a:p>
          <a:p>
            <a:endParaRPr lang="en-US" sz="4000" dirty="0"/>
          </a:p>
        </p:txBody>
      </p:sp>
      <p:pic>
        <p:nvPicPr>
          <p:cNvPr id="5122" name="Picture 2">
            <a:extLst>
              <a:ext uri="{FF2B5EF4-FFF2-40B4-BE49-F238E27FC236}">
                <a16:creationId xmlns:a16="http://schemas.microsoft.com/office/drawing/2014/main" id="{81A55284-D885-3C85-B4D5-45156A69BF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1" t="9399" r="14658" b="20874"/>
          <a:stretch>
            <a:fillRect/>
          </a:stretch>
        </p:blipFill>
        <p:spPr bwMode="auto">
          <a:xfrm>
            <a:off x="5833328" y="1038069"/>
            <a:ext cx="5461761" cy="478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916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CFF96-33D9-F1A2-5771-B97EA0E1499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51FBC4-6C2A-209E-07FC-79510D98F299}"/>
              </a:ext>
            </a:extLst>
          </p:cNvPr>
          <p:cNvSpPr>
            <a:spLocks noGrp="1"/>
          </p:cNvSpPr>
          <p:nvPr>
            <p:ph type="title"/>
          </p:nvPr>
        </p:nvSpPr>
        <p:spPr>
          <a:xfrm>
            <a:off x="420413" y="206733"/>
            <a:ext cx="10515600" cy="1325563"/>
          </a:xfrm>
        </p:spPr>
        <p:txBody>
          <a:bodyPr/>
          <a:lstStyle/>
          <a:p>
            <a:r>
              <a:rPr lang="en-US" b="1" dirty="0">
                <a:solidFill>
                  <a:srgbClr val="002060"/>
                </a:solidFill>
              </a:rPr>
              <a:t>Why Do We Need </a:t>
            </a:r>
            <a:r>
              <a:rPr lang="en-US" b="1" i="1" dirty="0">
                <a:solidFill>
                  <a:srgbClr val="002060"/>
                </a:solidFill>
              </a:rPr>
              <a:t>Special</a:t>
            </a:r>
            <a:r>
              <a:rPr lang="en-US" b="1" dirty="0">
                <a:solidFill>
                  <a:srgbClr val="002060"/>
                </a:solidFill>
              </a:rPr>
              <a:t> Spatial Algorithms?</a:t>
            </a:r>
            <a:endParaRPr lang="en-IN" dirty="0">
              <a:solidFill>
                <a:srgbClr val="002060"/>
              </a:solidFill>
            </a:endParaRPr>
          </a:p>
        </p:txBody>
      </p:sp>
      <p:sp>
        <p:nvSpPr>
          <p:cNvPr id="3" name="TextBox 2">
            <a:extLst>
              <a:ext uri="{FF2B5EF4-FFF2-40B4-BE49-F238E27FC236}">
                <a16:creationId xmlns:a16="http://schemas.microsoft.com/office/drawing/2014/main" id="{995663A0-9DDE-FF99-B7CD-8BEF7F22E83E}"/>
              </a:ext>
            </a:extLst>
          </p:cNvPr>
          <p:cNvSpPr txBox="1"/>
          <p:nvPr/>
        </p:nvSpPr>
        <p:spPr>
          <a:xfrm>
            <a:off x="420413" y="1306043"/>
            <a:ext cx="5675587"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Inter"/>
              </a:rPr>
              <a:t>Concept:</a:t>
            </a:r>
            <a:r>
              <a:rPr lang="en-US" sz="2400" dirty="0">
                <a:latin typeface="Inter"/>
              </a:rPr>
              <a:t> Standard machine learning models assume </a:t>
            </a:r>
            <a:r>
              <a:rPr lang="en-US" sz="2400" b="1" dirty="0">
                <a:latin typeface="Inter"/>
              </a:rPr>
              <a:t>independence of observations</a:t>
            </a:r>
            <a:r>
              <a:rPr lang="en-US" sz="2400" dirty="0">
                <a:latin typeface="Inter"/>
              </a:rPr>
              <a:t>.</a:t>
            </a:r>
          </a:p>
          <a:p>
            <a:pPr marL="342900" indent="-342900">
              <a:buFont typeface="Arial" panose="020B0604020202020204" pitchFamily="34" charset="0"/>
              <a:buChar char="•"/>
            </a:pPr>
            <a:r>
              <a:rPr lang="en-US" sz="2400" b="1" dirty="0">
                <a:latin typeface="Inter"/>
              </a:rPr>
              <a:t>The Spatial Reality:</a:t>
            </a:r>
            <a:r>
              <a:rPr lang="en-US" sz="2400" dirty="0">
                <a:latin typeface="Inter"/>
              </a:rPr>
              <a:t> In geography, this is rarely true due to </a:t>
            </a:r>
            <a:r>
              <a:rPr lang="en-US" sz="2400" b="1" dirty="0">
                <a:latin typeface="Inter"/>
              </a:rPr>
              <a:t>spatial autocorrelation</a:t>
            </a:r>
            <a:r>
              <a:rPr lang="en-US" sz="2400" dirty="0">
                <a:latin typeface="Inter"/>
              </a:rPr>
              <a:t> (Tobler's First Law). The value of a feature (e.g., house price) is often influenced by its neighbors.</a:t>
            </a:r>
          </a:p>
          <a:p>
            <a:pPr marL="342900" indent="-342900">
              <a:buFont typeface="Arial" panose="020B0604020202020204" pitchFamily="34" charset="0"/>
              <a:buChar char="•"/>
            </a:pPr>
            <a:r>
              <a:rPr lang="en-US" sz="2400" b="1" dirty="0">
                <a:latin typeface="Inter"/>
              </a:rPr>
              <a:t>The Consequence:</a:t>
            </a:r>
            <a:r>
              <a:rPr lang="en-US" sz="2400" dirty="0">
                <a:latin typeface="Inter"/>
              </a:rPr>
              <a:t> Ignoring this dependency leads to biased models and inaccurate predictions. Spatial algorithms are designed to </a:t>
            </a:r>
            <a:r>
              <a:rPr lang="en-US" sz="2400" b="1" dirty="0">
                <a:latin typeface="Inter"/>
              </a:rPr>
              <a:t>embrace and model</a:t>
            </a:r>
            <a:r>
              <a:rPr lang="en-US" sz="2400" dirty="0">
                <a:latin typeface="Inter"/>
              </a:rPr>
              <a:t> this dependency.</a:t>
            </a:r>
          </a:p>
        </p:txBody>
      </p:sp>
      <p:pic>
        <p:nvPicPr>
          <p:cNvPr id="1026" name="Picture 2">
            <a:extLst>
              <a:ext uri="{FF2B5EF4-FFF2-40B4-BE49-F238E27FC236}">
                <a16:creationId xmlns:a16="http://schemas.microsoft.com/office/drawing/2014/main" id="{959B5548-D918-5985-DA16-B859DAE97C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30" t="32976" r="6270" b="29048"/>
          <a:stretch>
            <a:fillRect/>
          </a:stretch>
        </p:blipFill>
        <p:spPr bwMode="auto">
          <a:xfrm>
            <a:off x="6477000" y="2351314"/>
            <a:ext cx="5294588" cy="229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79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A6AEA-1547-6B66-6580-45189283164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82FB031-BF19-CA00-4162-3F2B9C2A9CF8}"/>
              </a:ext>
            </a:extLst>
          </p:cNvPr>
          <p:cNvSpPr>
            <a:spLocks noGrp="1"/>
          </p:cNvSpPr>
          <p:nvPr>
            <p:ph type="title"/>
          </p:nvPr>
        </p:nvSpPr>
        <p:spPr>
          <a:xfrm>
            <a:off x="420413" y="183085"/>
            <a:ext cx="10874676" cy="1325563"/>
          </a:xfrm>
        </p:spPr>
        <p:txBody>
          <a:bodyPr>
            <a:normAutofit/>
          </a:bodyPr>
          <a:lstStyle/>
          <a:p>
            <a:r>
              <a:rPr lang="en-US" b="1" dirty="0">
                <a:solidFill>
                  <a:srgbClr val="002060"/>
                </a:solidFill>
              </a:rPr>
              <a:t>LULC Case Study: Feature Engineering</a:t>
            </a:r>
            <a:endParaRPr lang="en-IN" dirty="0">
              <a:solidFill>
                <a:srgbClr val="002060"/>
              </a:solidFill>
            </a:endParaRPr>
          </a:p>
        </p:txBody>
      </p:sp>
      <p:graphicFrame>
        <p:nvGraphicFramePr>
          <p:cNvPr id="2" name="Table 1">
            <a:extLst>
              <a:ext uri="{FF2B5EF4-FFF2-40B4-BE49-F238E27FC236}">
                <a16:creationId xmlns:a16="http://schemas.microsoft.com/office/drawing/2014/main" id="{5D501B50-3FCD-E472-8E21-F621C42D7EE3}"/>
              </a:ext>
            </a:extLst>
          </p:cNvPr>
          <p:cNvGraphicFramePr>
            <a:graphicFrameLocks noGrp="1"/>
          </p:cNvGraphicFramePr>
          <p:nvPr>
            <p:extLst>
              <p:ext uri="{D42A27DB-BD31-4B8C-83A1-F6EECF244321}">
                <p14:modId xmlns:p14="http://schemas.microsoft.com/office/powerpoint/2010/main" val="1387499027"/>
              </p:ext>
            </p:extLst>
          </p:nvPr>
        </p:nvGraphicFramePr>
        <p:xfrm>
          <a:off x="420413" y="1508648"/>
          <a:ext cx="8410731" cy="4297680"/>
        </p:xfrm>
        <a:graphic>
          <a:graphicData uri="http://schemas.openxmlformats.org/drawingml/2006/table">
            <a:tbl>
              <a:tblPr/>
              <a:tblGrid>
                <a:gridCol w="2803577">
                  <a:extLst>
                    <a:ext uri="{9D8B030D-6E8A-4147-A177-3AD203B41FA5}">
                      <a16:colId xmlns:a16="http://schemas.microsoft.com/office/drawing/2014/main" val="4089870980"/>
                    </a:ext>
                  </a:extLst>
                </a:gridCol>
                <a:gridCol w="2803577">
                  <a:extLst>
                    <a:ext uri="{9D8B030D-6E8A-4147-A177-3AD203B41FA5}">
                      <a16:colId xmlns:a16="http://schemas.microsoft.com/office/drawing/2014/main" val="3763525571"/>
                    </a:ext>
                  </a:extLst>
                </a:gridCol>
                <a:gridCol w="2803577">
                  <a:extLst>
                    <a:ext uri="{9D8B030D-6E8A-4147-A177-3AD203B41FA5}">
                      <a16:colId xmlns:a16="http://schemas.microsoft.com/office/drawing/2014/main" val="1821711754"/>
                    </a:ext>
                  </a:extLst>
                </a:gridCol>
              </a:tblGrid>
              <a:tr h="0">
                <a:tc>
                  <a:txBody>
                    <a:bodyPr/>
                    <a:lstStyle/>
                    <a:p>
                      <a:pPr>
                        <a:buNone/>
                      </a:pPr>
                      <a:r>
                        <a:rPr lang="en-IN" b="1"/>
                        <a:t>Feature Type</a:t>
                      </a:r>
                      <a:endParaRPr lang="en-IN"/>
                    </a:p>
                  </a:txBody>
                  <a:tcPr anchor="ctr">
                    <a:lnL>
                      <a:noFill/>
                    </a:lnL>
                    <a:lnR>
                      <a:noFill/>
                    </a:lnR>
                    <a:lnT>
                      <a:noFill/>
                    </a:lnT>
                    <a:lnB>
                      <a:noFill/>
                    </a:lnB>
                    <a:noFill/>
                  </a:tcPr>
                </a:tc>
                <a:tc>
                  <a:txBody>
                    <a:bodyPr/>
                    <a:lstStyle/>
                    <a:p>
                      <a:pPr>
                        <a:buNone/>
                      </a:pPr>
                      <a:r>
                        <a:rPr lang="en-IN" b="1"/>
                        <a:t>Example Features</a:t>
                      </a:r>
                      <a:endParaRPr lang="en-IN"/>
                    </a:p>
                  </a:txBody>
                  <a:tcPr anchor="ctr">
                    <a:lnL>
                      <a:noFill/>
                    </a:lnL>
                    <a:lnR>
                      <a:noFill/>
                    </a:lnR>
                    <a:lnT>
                      <a:noFill/>
                    </a:lnT>
                    <a:lnB>
                      <a:noFill/>
                    </a:lnB>
                    <a:noFill/>
                  </a:tcPr>
                </a:tc>
                <a:tc>
                  <a:txBody>
                    <a:bodyPr/>
                    <a:lstStyle/>
                    <a:p>
                      <a:pPr>
                        <a:buNone/>
                      </a:pPr>
                      <a:r>
                        <a:rPr lang="en-IN" b="1" dirty="0"/>
                        <a:t>Rationale</a:t>
                      </a:r>
                      <a:endParaRPr lang="en-IN" dirty="0"/>
                    </a:p>
                  </a:txBody>
                  <a:tcPr anchor="ctr">
                    <a:lnL>
                      <a:noFill/>
                    </a:lnL>
                    <a:lnR>
                      <a:noFill/>
                    </a:lnR>
                    <a:lnT>
                      <a:noFill/>
                    </a:lnT>
                    <a:lnB>
                      <a:noFill/>
                    </a:lnB>
                    <a:noFill/>
                  </a:tcPr>
                </a:tc>
                <a:extLst>
                  <a:ext uri="{0D108BD9-81ED-4DB2-BD59-A6C34878D82A}">
                    <a16:rowId xmlns:a16="http://schemas.microsoft.com/office/drawing/2014/main" val="3890996482"/>
                  </a:ext>
                </a:extLst>
              </a:tr>
              <a:tr h="0">
                <a:tc>
                  <a:txBody>
                    <a:bodyPr/>
                    <a:lstStyle/>
                    <a:p>
                      <a:pPr>
                        <a:buNone/>
                      </a:pPr>
                      <a:r>
                        <a:rPr lang="en-IN" b="1"/>
                        <a:t>Spectral</a:t>
                      </a:r>
                      <a:endParaRPr lang="en-IN"/>
                    </a:p>
                  </a:txBody>
                  <a:tcPr anchor="ctr">
                    <a:lnL>
                      <a:noFill/>
                    </a:lnL>
                    <a:lnR>
                      <a:noFill/>
                    </a:lnR>
                    <a:lnT>
                      <a:noFill/>
                    </a:lnT>
                    <a:lnB>
                      <a:noFill/>
                    </a:lnB>
                    <a:noFill/>
                  </a:tcPr>
                </a:tc>
                <a:tc>
                  <a:txBody>
                    <a:bodyPr/>
                    <a:lstStyle/>
                    <a:p>
                      <a:pPr>
                        <a:buNone/>
                      </a:pPr>
                      <a:r>
                        <a:rPr lang="en-US"/>
                        <a:t>Red Band Value, Green Band, Blue Band, Near-Infrared (NIR)</a:t>
                      </a:r>
                    </a:p>
                  </a:txBody>
                  <a:tcPr anchor="ctr">
                    <a:lnL>
                      <a:noFill/>
                    </a:lnL>
                    <a:lnR>
                      <a:noFill/>
                    </a:lnR>
                    <a:lnT>
                      <a:noFill/>
                    </a:lnT>
                    <a:lnB>
                      <a:noFill/>
                    </a:lnB>
                    <a:noFill/>
                  </a:tcPr>
                </a:tc>
                <a:tc>
                  <a:txBody>
                    <a:bodyPr/>
                    <a:lstStyle/>
                    <a:p>
                      <a:pPr>
                        <a:buNone/>
                      </a:pPr>
                      <a:r>
                        <a:rPr lang="en-US"/>
                        <a:t>Different materials (e.g., plants, concrete) reflect light differently.</a:t>
                      </a:r>
                    </a:p>
                  </a:txBody>
                  <a:tcPr anchor="ctr">
                    <a:lnL>
                      <a:noFill/>
                    </a:lnL>
                    <a:lnR>
                      <a:noFill/>
                    </a:lnR>
                    <a:lnT>
                      <a:noFill/>
                    </a:lnT>
                    <a:lnB>
                      <a:noFill/>
                    </a:lnB>
                    <a:noFill/>
                  </a:tcPr>
                </a:tc>
                <a:extLst>
                  <a:ext uri="{0D108BD9-81ED-4DB2-BD59-A6C34878D82A}">
                    <a16:rowId xmlns:a16="http://schemas.microsoft.com/office/drawing/2014/main" val="2033832707"/>
                  </a:ext>
                </a:extLst>
              </a:tr>
              <a:tr h="0">
                <a:tc>
                  <a:txBody>
                    <a:bodyPr/>
                    <a:lstStyle/>
                    <a:p>
                      <a:pPr>
                        <a:buNone/>
                      </a:pPr>
                      <a:r>
                        <a:rPr lang="en-IN" b="1"/>
                        <a:t>Derived Indices</a:t>
                      </a:r>
                      <a:endParaRPr lang="en-IN"/>
                    </a:p>
                  </a:txBody>
                  <a:tcPr anchor="ctr">
                    <a:lnL>
                      <a:noFill/>
                    </a:lnL>
                    <a:lnR>
                      <a:noFill/>
                    </a:lnR>
                    <a:lnT>
                      <a:noFill/>
                    </a:lnT>
                    <a:lnB>
                      <a:noFill/>
                    </a:lnB>
                    <a:noFill/>
                  </a:tcPr>
                </a:tc>
                <a:tc>
                  <a:txBody>
                    <a:bodyPr/>
                    <a:lstStyle/>
                    <a:p>
                      <a:pPr>
                        <a:buNone/>
                      </a:pPr>
                      <a:r>
                        <a:rPr lang="es-ES"/>
                        <a:t>NDVI = (NIR−Red)/(NIR+Red)</a:t>
                      </a:r>
                    </a:p>
                  </a:txBody>
                  <a:tcPr anchor="ctr">
                    <a:lnL>
                      <a:noFill/>
                    </a:lnL>
                    <a:lnR>
                      <a:noFill/>
                    </a:lnR>
                    <a:lnT>
                      <a:noFill/>
                    </a:lnT>
                    <a:lnB>
                      <a:noFill/>
                    </a:lnB>
                    <a:noFill/>
                  </a:tcPr>
                </a:tc>
                <a:tc>
                  <a:txBody>
                    <a:bodyPr/>
                    <a:lstStyle/>
                    <a:p>
                      <a:pPr>
                        <a:buNone/>
                      </a:pPr>
                      <a:r>
                        <a:rPr lang="en-US"/>
                        <a:t>Normalized Difference Vegetation Index is a strong indicator of healthy vegetation.</a:t>
                      </a:r>
                    </a:p>
                  </a:txBody>
                  <a:tcPr anchor="ctr">
                    <a:lnL>
                      <a:noFill/>
                    </a:lnL>
                    <a:lnR>
                      <a:noFill/>
                    </a:lnR>
                    <a:lnT>
                      <a:noFill/>
                    </a:lnT>
                    <a:lnB>
                      <a:noFill/>
                    </a:lnB>
                    <a:noFill/>
                  </a:tcPr>
                </a:tc>
                <a:extLst>
                  <a:ext uri="{0D108BD9-81ED-4DB2-BD59-A6C34878D82A}">
                    <a16:rowId xmlns:a16="http://schemas.microsoft.com/office/drawing/2014/main" val="194503963"/>
                  </a:ext>
                </a:extLst>
              </a:tr>
              <a:tr h="0">
                <a:tc>
                  <a:txBody>
                    <a:bodyPr/>
                    <a:lstStyle/>
                    <a:p>
                      <a:pPr>
                        <a:buNone/>
                      </a:pPr>
                      <a:r>
                        <a:rPr lang="en-IN" b="1"/>
                        <a:t>Spatial / Textural</a:t>
                      </a:r>
                      <a:endParaRPr lang="en-IN"/>
                    </a:p>
                  </a:txBody>
                  <a:tcPr anchor="ctr">
                    <a:lnL>
                      <a:noFill/>
                    </a:lnL>
                    <a:lnR>
                      <a:noFill/>
                    </a:lnR>
                    <a:lnT>
                      <a:noFill/>
                    </a:lnT>
                    <a:lnB>
                      <a:noFill/>
                    </a:lnB>
                    <a:noFill/>
                  </a:tcPr>
                </a:tc>
                <a:tc>
                  <a:txBody>
                    <a:bodyPr/>
                    <a:lstStyle/>
                    <a:p>
                      <a:pPr>
                        <a:buNone/>
                      </a:pPr>
                      <a:r>
                        <a:rPr lang="en-US"/>
                        <a:t>Standard deviation of NIR in a 5×5 window around the pixel</a:t>
                      </a:r>
                    </a:p>
                  </a:txBody>
                  <a:tcPr anchor="ctr">
                    <a:lnL>
                      <a:noFill/>
                    </a:lnL>
                    <a:lnR>
                      <a:noFill/>
                    </a:lnR>
                    <a:lnT>
                      <a:noFill/>
                    </a:lnT>
                    <a:lnB>
                      <a:noFill/>
                    </a:lnB>
                    <a:noFill/>
                  </a:tcPr>
                </a:tc>
                <a:tc>
                  <a:txBody>
                    <a:bodyPr/>
                    <a:lstStyle/>
                    <a:p>
                      <a:pPr>
                        <a:buNone/>
                      </a:pPr>
                      <a:r>
                        <a:rPr lang="en-US"/>
                        <a:t>Measures texture. A forest has high texture, while a calm lake has low texture.</a:t>
                      </a:r>
                    </a:p>
                  </a:txBody>
                  <a:tcPr anchor="ctr">
                    <a:lnL>
                      <a:noFill/>
                    </a:lnL>
                    <a:lnR>
                      <a:noFill/>
                    </a:lnR>
                    <a:lnT>
                      <a:noFill/>
                    </a:lnT>
                    <a:lnB>
                      <a:noFill/>
                    </a:lnB>
                    <a:noFill/>
                  </a:tcPr>
                </a:tc>
                <a:extLst>
                  <a:ext uri="{0D108BD9-81ED-4DB2-BD59-A6C34878D82A}">
                    <a16:rowId xmlns:a16="http://schemas.microsoft.com/office/drawing/2014/main" val="3164263275"/>
                  </a:ext>
                </a:extLst>
              </a:tr>
              <a:tr h="0">
                <a:tc>
                  <a:txBody>
                    <a:bodyPr/>
                    <a:lstStyle/>
                    <a:p>
                      <a:pPr>
                        <a:buNone/>
                      </a:pPr>
                      <a:r>
                        <a:rPr lang="en-IN" b="1"/>
                        <a:t>Ancillary</a:t>
                      </a:r>
                      <a:endParaRPr lang="en-IN"/>
                    </a:p>
                  </a:txBody>
                  <a:tcPr anchor="ctr">
                    <a:lnL>
                      <a:noFill/>
                    </a:lnL>
                    <a:lnR>
                      <a:noFill/>
                    </a:lnR>
                    <a:lnT>
                      <a:noFill/>
                    </a:lnT>
                    <a:lnB>
                      <a:noFill/>
                    </a:lnB>
                    <a:noFill/>
                  </a:tcPr>
                </a:tc>
                <a:tc>
                  <a:txBody>
                    <a:bodyPr/>
                    <a:lstStyle/>
                    <a:p>
                      <a:pPr>
                        <a:buNone/>
                      </a:pPr>
                      <a:r>
                        <a:rPr lang="en-US"/>
                        <a:t>Elevation, Slope (from a DEM)</a:t>
                      </a:r>
                    </a:p>
                  </a:txBody>
                  <a:tcPr anchor="ctr">
                    <a:lnL>
                      <a:noFill/>
                    </a:lnL>
                    <a:lnR>
                      <a:noFill/>
                    </a:lnR>
                    <a:lnT>
                      <a:noFill/>
                    </a:lnT>
                    <a:lnB>
                      <a:noFill/>
                    </a:lnB>
                    <a:noFill/>
                  </a:tcPr>
                </a:tc>
                <a:tc>
                  <a:txBody>
                    <a:bodyPr/>
                    <a:lstStyle/>
                    <a:p>
                      <a:pPr>
                        <a:buNone/>
                      </a:pPr>
                      <a:r>
                        <a:rPr lang="en-US" dirty="0"/>
                        <a:t>Agriculture is usually on flat land; certain forests grow at high elevations.</a:t>
                      </a:r>
                    </a:p>
                  </a:txBody>
                  <a:tcPr anchor="ctr">
                    <a:lnL>
                      <a:noFill/>
                    </a:lnL>
                    <a:lnR>
                      <a:noFill/>
                    </a:lnR>
                    <a:lnT>
                      <a:noFill/>
                    </a:lnT>
                    <a:lnB>
                      <a:noFill/>
                    </a:lnB>
                    <a:noFill/>
                  </a:tcPr>
                </a:tc>
                <a:extLst>
                  <a:ext uri="{0D108BD9-81ED-4DB2-BD59-A6C34878D82A}">
                    <a16:rowId xmlns:a16="http://schemas.microsoft.com/office/drawing/2014/main" val="3296292807"/>
                  </a:ext>
                </a:extLst>
              </a:tr>
            </a:tbl>
          </a:graphicData>
        </a:graphic>
      </p:graphicFrame>
      <p:pic>
        <p:nvPicPr>
          <p:cNvPr id="7" name="Picture 6">
            <a:extLst>
              <a:ext uri="{FF2B5EF4-FFF2-40B4-BE49-F238E27FC236}">
                <a16:creationId xmlns:a16="http://schemas.microsoft.com/office/drawing/2014/main" id="{FEF0EE3D-74FA-F1A5-3C52-F82E59ACA556}"/>
              </a:ext>
            </a:extLst>
          </p:cNvPr>
          <p:cNvPicPr>
            <a:picLocks noChangeAspect="1"/>
          </p:cNvPicPr>
          <p:nvPr/>
        </p:nvPicPr>
        <p:blipFill>
          <a:blip r:embed="rId2"/>
          <a:stretch>
            <a:fillRect/>
          </a:stretch>
        </p:blipFill>
        <p:spPr>
          <a:xfrm>
            <a:off x="8926642" y="2014704"/>
            <a:ext cx="3123539" cy="2828591"/>
          </a:xfrm>
          <a:prstGeom prst="rect">
            <a:avLst/>
          </a:prstGeom>
        </p:spPr>
      </p:pic>
    </p:spTree>
    <p:extLst>
      <p:ext uri="{BB962C8B-B14F-4D97-AF65-F5344CB8AC3E}">
        <p14:creationId xmlns:p14="http://schemas.microsoft.com/office/powerpoint/2010/main" val="1308961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CE75D-171B-6417-3DA2-4BC3D3A2E94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76539A7-2148-4C75-E286-B5A4C7478BC4}"/>
              </a:ext>
            </a:extLst>
          </p:cNvPr>
          <p:cNvSpPr>
            <a:spLocks noGrp="1"/>
          </p:cNvSpPr>
          <p:nvPr>
            <p:ph type="title"/>
          </p:nvPr>
        </p:nvSpPr>
        <p:spPr>
          <a:xfrm>
            <a:off x="420413" y="183085"/>
            <a:ext cx="10874676" cy="1325563"/>
          </a:xfrm>
        </p:spPr>
        <p:txBody>
          <a:bodyPr>
            <a:normAutofit/>
          </a:bodyPr>
          <a:lstStyle/>
          <a:p>
            <a:r>
              <a:rPr lang="en-US" b="1" dirty="0">
                <a:solidFill>
                  <a:srgbClr val="002060"/>
                </a:solidFill>
              </a:rPr>
              <a:t>Python Code Snippet: Training a Random Forest</a:t>
            </a:r>
            <a:endParaRPr lang="en-IN" dirty="0">
              <a:solidFill>
                <a:srgbClr val="002060"/>
              </a:solidFill>
            </a:endParaRPr>
          </a:p>
        </p:txBody>
      </p:sp>
      <p:pic>
        <p:nvPicPr>
          <p:cNvPr id="4" name="Picture 3">
            <a:extLst>
              <a:ext uri="{FF2B5EF4-FFF2-40B4-BE49-F238E27FC236}">
                <a16:creationId xmlns:a16="http://schemas.microsoft.com/office/drawing/2014/main" id="{D7E9E4EF-4EA3-462A-630E-858F0DEA164B}"/>
              </a:ext>
            </a:extLst>
          </p:cNvPr>
          <p:cNvPicPr>
            <a:picLocks noChangeAspect="1"/>
          </p:cNvPicPr>
          <p:nvPr/>
        </p:nvPicPr>
        <p:blipFill>
          <a:blip r:embed="rId2"/>
          <a:stretch>
            <a:fillRect/>
          </a:stretch>
        </p:blipFill>
        <p:spPr>
          <a:xfrm>
            <a:off x="2027584" y="1494208"/>
            <a:ext cx="8136831" cy="3869583"/>
          </a:xfrm>
          <a:prstGeom prst="rect">
            <a:avLst/>
          </a:prstGeom>
        </p:spPr>
      </p:pic>
    </p:spTree>
    <p:extLst>
      <p:ext uri="{BB962C8B-B14F-4D97-AF65-F5344CB8AC3E}">
        <p14:creationId xmlns:p14="http://schemas.microsoft.com/office/powerpoint/2010/main" val="3209825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DA730-5427-FBCE-384F-087473B957B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68457F2-6E75-7515-FF2A-CCE579B4A299}"/>
              </a:ext>
            </a:extLst>
          </p:cNvPr>
          <p:cNvSpPr>
            <a:spLocks noGrp="1"/>
          </p:cNvSpPr>
          <p:nvPr>
            <p:ph type="title"/>
          </p:nvPr>
        </p:nvSpPr>
        <p:spPr>
          <a:xfrm>
            <a:off x="420413" y="183085"/>
            <a:ext cx="10874676" cy="1325563"/>
          </a:xfrm>
        </p:spPr>
        <p:txBody>
          <a:bodyPr>
            <a:normAutofit/>
          </a:bodyPr>
          <a:lstStyle/>
          <a:p>
            <a:r>
              <a:rPr lang="en-IN" b="1" dirty="0">
                <a:solidFill>
                  <a:srgbClr val="002060"/>
                </a:solidFill>
              </a:rPr>
              <a:t>LULC Case Study: Results</a:t>
            </a:r>
            <a:endParaRPr lang="en-IN" dirty="0">
              <a:solidFill>
                <a:srgbClr val="002060"/>
              </a:solidFill>
            </a:endParaRPr>
          </a:p>
        </p:txBody>
      </p:sp>
      <p:sp>
        <p:nvSpPr>
          <p:cNvPr id="8" name="TextBox 7">
            <a:extLst>
              <a:ext uri="{FF2B5EF4-FFF2-40B4-BE49-F238E27FC236}">
                <a16:creationId xmlns:a16="http://schemas.microsoft.com/office/drawing/2014/main" id="{CB279EE9-47D7-4897-F74C-7EA0634CAF8D}"/>
              </a:ext>
            </a:extLst>
          </p:cNvPr>
          <p:cNvSpPr txBox="1"/>
          <p:nvPr/>
        </p:nvSpPr>
        <p:spPr>
          <a:xfrm>
            <a:off x="420413" y="1508648"/>
            <a:ext cx="5403266"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t>Visualization:</a:t>
            </a:r>
            <a:r>
              <a:rPr lang="en-US" sz="2400" dirty="0"/>
              <a:t> A side-by-side comparison.</a:t>
            </a:r>
          </a:p>
          <a:p>
            <a:pPr marL="342900" indent="-342900">
              <a:buFont typeface="Arial" panose="020B0604020202020204" pitchFamily="34" charset="0"/>
              <a:buChar char="•"/>
            </a:pPr>
            <a:r>
              <a:rPr lang="en-US" sz="2400" b="1" dirty="0"/>
              <a:t>Left:</a:t>
            </a:r>
            <a:r>
              <a:rPr lang="en-US" sz="2400" dirty="0"/>
              <a:t> The original, ground-truth LULC map.</a:t>
            </a:r>
          </a:p>
          <a:p>
            <a:pPr marL="342900" indent="-342900">
              <a:buFont typeface="Arial" panose="020B0604020202020204" pitchFamily="34" charset="0"/>
              <a:buChar char="•"/>
            </a:pPr>
            <a:r>
              <a:rPr lang="en-US" sz="2400" b="1" dirty="0"/>
              <a:t>Right:</a:t>
            </a:r>
            <a:r>
              <a:rPr lang="en-US" sz="2400" dirty="0"/>
              <a:t> The LULC map predicted by our Random Forest model.</a:t>
            </a:r>
          </a:p>
          <a:p>
            <a:pPr marL="342900" indent="-342900">
              <a:buFont typeface="Arial" panose="020B0604020202020204" pitchFamily="34" charset="0"/>
              <a:buChar char="•"/>
            </a:pPr>
            <a:r>
              <a:rPr lang="en-US" sz="2400" b="1" dirty="0"/>
              <a:t>Discussion:</a:t>
            </a:r>
            <a:r>
              <a:rPr lang="en-US" sz="2400" dirty="0"/>
              <a:t> Point out areas where the model did well (e.g., distinguishing water from forest) and where it struggled (e.g., distinguishing low-density urban from agriculture).</a:t>
            </a:r>
          </a:p>
          <a:p>
            <a:endParaRPr lang="en-US" sz="4800" dirty="0"/>
          </a:p>
        </p:txBody>
      </p:sp>
      <p:pic>
        <p:nvPicPr>
          <p:cNvPr id="7170" name="Picture 2">
            <a:extLst>
              <a:ext uri="{FF2B5EF4-FFF2-40B4-BE49-F238E27FC236}">
                <a16:creationId xmlns:a16="http://schemas.microsoft.com/office/drawing/2014/main" id="{7995D33B-A2D4-849C-71D1-EC27A19D85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8" t="16065" r="3697" b="14973"/>
          <a:stretch>
            <a:fillRect/>
          </a:stretch>
        </p:blipFill>
        <p:spPr bwMode="auto">
          <a:xfrm>
            <a:off x="5975836" y="1442802"/>
            <a:ext cx="5369972" cy="3972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019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5E810-6021-A934-BBAF-3948D28EB3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F30CAC8-C30D-B35B-34AF-3B1525BC8289}"/>
              </a:ext>
            </a:extLst>
          </p:cNvPr>
          <p:cNvSpPr>
            <a:spLocks noGrp="1"/>
          </p:cNvSpPr>
          <p:nvPr>
            <p:ph type="title"/>
          </p:nvPr>
        </p:nvSpPr>
        <p:spPr>
          <a:xfrm>
            <a:off x="420413" y="183085"/>
            <a:ext cx="10874676" cy="1325563"/>
          </a:xfrm>
        </p:spPr>
        <p:txBody>
          <a:bodyPr>
            <a:normAutofit/>
          </a:bodyPr>
          <a:lstStyle/>
          <a:p>
            <a:r>
              <a:rPr lang="en-US" b="1" dirty="0">
                <a:solidFill>
                  <a:srgbClr val="002060"/>
                </a:solidFill>
              </a:rPr>
              <a:t>Random Forests: Pros and Cons for Spatial Data</a:t>
            </a:r>
            <a:endParaRPr lang="en-IN" dirty="0">
              <a:solidFill>
                <a:srgbClr val="002060"/>
              </a:solidFill>
            </a:endParaRPr>
          </a:p>
        </p:txBody>
      </p:sp>
      <p:pic>
        <p:nvPicPr>
          <p:cNvPr id="3" name="Picture 2">
            <a:extLst>
              <a:ext uri="{FF2B5EF4-FFF2-40B4-BE49-F238E27FC236}">
                <a16:creationId xmlns:a16="http://schemas.microsoft.com/office/drawing/2014/main" id="{C950A838-A503-7E7A-BA6F-4ADE6230344E}"/>
              </a:ext>
            </a:extLst>
          </p:cNvPr>
          <p:cNvPicPr>
            <a:picLocks noChangeAspect="1"/>
          </p:cNvPicPr>
          <p:nvPr/>
        </p:nvPicPr>
        <p:blipFill>
          <a:blip r:embed="rId2"/>
          <a:srcRect r="914"/>
          <a:stretch>
            <a:fillRect/>
          </a:stretch>
        </p:blipFill>
        <p:spPr>
          <a:xfrm>
            <a:off x="3682583" y="1508648"/>
            <a:ext cx="4826834" cy="4599669"/>
          </a:xfrm>
          <a:prstGeom prst="rect">
            <a:avLst/>
          </a:prstGeom>
        </p:spPr>
      </p:pic>
    </p:spTree>
    <p:extLst>
      <p:ext uri="{BB962C8B-B14F-4D97-AF65-F5344CB8AC3E}">
        <p14:creationId xmlns:p14="http://schemas.microsoft.com/office/powerpoint/2010/main" val="1955472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6ED7A-79C2-58D0-FD97-18911348B89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046C50E-3ED7-99E3-13FE-32052CF0F6F9}"/>
              </a:ext>
            </a:extLst>
          </p:cNvPr>
          <p:cNvSpPr>
            <a:spLocks noGrp="1"/>
          </p:cNvSpPr>
          <p:nvPr>
            <p:ph type="title"/>
          </p:nvPr>
        </p:nvSpPr>
        <p:spPr>
          <a:xfrm>
            <a:off x="420413" y="183085"/>
            <a:ext cx="10874676" cy="1325563"/>
          </a:xfrm>
        </p:spPr>
        <p:txBody>
          <a:bodyPr>
            <a:normAutofit/>
          </a:bodyPr>
          <a:lstStyle/>
          <a:p>
            <a:r>
              <a:rPr lang="en-US" b="1" dirty="0">
                <a:solidFill>
                  <a:srgbClr val="002060"/>
                </a:solidFill>
              </a:rPr>
              <a:t>Introduction to Support Vector Machines (SVM)</a:t>
            </a:r>
            <a:endParaRPr lang="en-IN" dirty="0">
              <a:solidFill>
                <a:srgbClr val="002060"/>
              </a:solidFill>
            </a:endParaRPr>
          </a:p>
        </p:txBody>
      </p:sp>
      <p:sp>
        <p:nvSpPr>
          <p:cNvPr id="8" name="TextBox 7">
            <a:extLst>
              <a:ext uri="{FF2B5EF4-FFF2-40B4-BE49-F238E27FC236}">
                <a16:creationId xmlns:a16="http://schemas.microsoft.com/office/drawing/2014/main" id="{F9A635D2-639C-D160-3E43-37104A72F00E}"/>
              </a:ext>
            </a:extLst>
          </p:cNvPr>
          <p:cNvSpPr txBox="1"/>
          <p:nvPr/>
        </p:nvSpPr>
        <p:spPr>
          <a:xfrm>
            <a:off x="517848" y="1508648"/>
            <a:ext cx="5578151" cy="5078313"/>
          </a:xfrm>
          <a:prstGeom prst="rect">
            <a:avLst/>
          </a:prstGeom>
          <a:noFill/>
        </p:spPr>
        <p:txBody>
          <a:bodyPr wrap="square">
            <a:spAutoFit/>
          </a:bodyPr>
          <a:lstStyle/>
          <a:p>
            <a:pPr marL="342900" indent="-342900">
              <a:buFont typeface="Arial" panose="020B0604020202020204" pitchFamily="34" charset="0"/>
              <a:buChar char="•"/>
            </a:pPr>
            <a:r>
              <a:rPr lang="en-US" sz="2400" b="1" dirty="0"/>
              <a:t>Core Concept:</a:t>
            </a:r>
            <a:r>
              <a:rPr lang="en-US" sz="2400" dirty="0"/>
              <a:t> SVM is a linear classifier that finds the </a:t>
            </a:r>
            <a:r>
              <a:rPr lang="en-US" sz="2400" b="1" dirty="0"/>
              <a:t>hyperplane</a:t>
            </a:r>
            <a:r>
              <a:rPr lang="en-US" sz="2400" dirty="0"/>
              <a:t> (a line in 2D, a plane in 3D) that best separates two classes.</a:t>
            </a:r>
          </a:p>
          <a:p>
            <a:pPr marL="342900" indent="-342900">
              <a:buFont typeface="Arial" panose="020B0604020202020204" pitchFamily="34" charset="0"/>
              <a:buChar char="•"/>
            </a:pPr>
            <a:r>
              <a:rPr lang="en-US" sz="2400" b="1" dirty="0"/>
              <a:t>The "Best" Hyperplane:</a:t>
            </a:r>
            <a:r>
              <a:rPr lang="en-US" sz="2400" dirty="0"/>
              <a:t> The one that has the largest </a:t>
            </a:r>
            <a:r>
              <a:rPr lang="en-US" sz="2400" b="1" dirty="0"/>
              <a:t>margin</a:t>
            </a:r>
            <a:r>
              <a:rPr lang="en-US" sz="2400" dirty="0"/>
              <a:t>—the distance between the hyperplane and the nearest data point from either class.</a:t>
            </a:r>
          </a:p>
          <a:p>
            <a:pPr marL="342900" indent="-342900">
              <a:buFont typeface="Arial" panose="020B0604020202020204" pitchFamily="34" charset="0"/>
              <a:buChar char="•"/>
            </a:pPr>
            <a:r>
              <a:rPr lang="en-US" sz="2400" dirty="0"/>
              <a:t>These nearest points are called </a:t>
            </a:r>
            <a:r>
              <a:rPr lang="en-US" sz="2400" b="1" dirty="0"/>
              <a:t>support vectors</a:t>
            </a:r>
            <a:r>
              <a:rPr lang="en-US" sz="2400" dirty="0"/>
              <a:t> because they "support" the hyperplane.</a:t>
            </a:r>
          </a:p>
          <a:p>
            <a:endParaRPr lang="en-US" sz="6000" dirty="0"/>
          </a:p>
        </p:txBody>
      </p:sp>
      <p:pic>
        <p:nvPicPr>
          <p:cNvPr id="8194" name="Picture 2">
            <a:extLst>
              <a:ext uri="{FF2B5EF4-FFF2-40B4-BE49-F238E27FC236}">
                <a16:creationId xmlns:a16="http://schemas.microsoft.com/office/drawing/2014/main" id="{5F757B6C-43E0-F301-84C0-D5B7E0F49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950" b="23716"/>
          <a:stretch>
            <a:fillRect/>
          </a:stretch>
        </p:blipFill>
        <p:spPr bwMode="auto">
          <a:xfrm>
            <a:off x="6095999" y="2124077"/>
            <a:ext cx="5578151" cy="2807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665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785F1-9B69-AC24-8797-CA9967889F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A972808-100D-8A0F-50FF-FC2050069F89}"/>
              </a:ext>
            </a:extLst>
          </p:cNvPr>
          <p:cNvSpPr>
            <a:spLocks noGrp="1"/>
          </p:cNvSpPr>
          <p:nvPr>
            <p:ph type="title"/>
          </p:nvPr>
        </p:nvSpPr>
        <p:spPr>
          <a:xfrm>
            <a:off x="420413" y="183085"/>
            <a:ext cx="10874676" cy="1325563"/>
          </a:xfrm>
        </p:spPr>
        <p:txBody>
          <a:bodyPr>
            <a:normAutofit/>
          </a:bodyPr>
          <a:lstStyle/>
          <a:p>
            <a:r>
              <a:rPr lang="en-US" b="1" dirty="0">
                <a:solidFill>
                  <a:srgbClr val="002060"/>
                </a:solidFill>
              </a:rPr>
              <a:t>Handling Non-Linear Data: The Kernel Trick</a:t>
            </a:r>
            <a:endParaRPr lang="en-IN" dirty="0">
              <a:solidFill>
                <a:srgbClr val="002060"/>
              </a:solidFill>
            </a:endParaRPr>
          </a:p>
        </p:txBody>
      </p:sp>
      <p:sp>
        <p:nvSpPr>
          <p:cNvPr id="8" name="TextBox 7">
            <a:extLst>
              <a:ext uri="{FF2B5EF4-FFF2-40B4-BE49-F238E27FC236}">
                <a16:creationId xmlns:a16="http://schemas.microsoft.com/office/drawing/2014/main" id="{EED3342F-826B-51DF-C5EE-73895D296A6A}"/>
              </a:ext>
            </a:extLst>
          </p:cNvPr>
          <p:cNvSpPr txBox="1"/>
          <p:nvPr/>
        </p:nvSpPr>
        <p:spPr>
          <a:xfrm>
            <a:off x="585304" y="1411212"/>
            <a:ext cx="5578151" cy="4893647"/>
          </a:xfrm>
          <a:prstGeom prst="rect">
            <a:avLst/>
          </a:prstGeom>
          <a:noFill/>
        </p:spPr>
        <p:txBody>
          <a:bodyPr wrap="square">
            <a:spAutoFit/>
          </a:bodyPr>
          <a:lstStyle/>
          <a:p>
            <a:r>
              <a:rPr lang="en-US" sz="2400" b="1" dirty="0"/>
              <a:t>Problem:</a:t>
            </a:r>
            <a:r>
              <a:rPr lang="en-US" sz="2400" dirty="0"/>
              <a:t> What if the data isn't linearly separable?</a:t>
            </a:r>
          </a:p>
          <a:p>
            <a:r>
              <a:rPr lang="en-US" sz="2400" b="1" dirty="0"/>
              <a:t>The Kernel Trick:</a:t>
            </a:r>
            <a:r>
              <a:rPr lang="en-US" sz="2400" dirty="0"/>
              <a:t> SVM can use a "kernel" to project the data into a higher dimension where it </a:t>
            </a:r>
            <a:r>
              <a:rPr lang="en-US" sz="2400" i="1" dirty="0"/>
              <a:t>does</a:t>
            </a:r>
            <a:r>
              <a:rPr lang="en-US" sz="2400" dirty="0"/>
              <a:t> become linearly separable.</a:t>
            </a:r>
          </a:p>
          <a:p>
            <a:r>
              <a:rPr lang="en-US" sz="2400" b="1" dirty="0"/>
              <a:t>Analogy:</a:t>
            </a:r>
            <a:r>
              <a:rPr lang="en-US" sz="2400" dirty="0"/>
              <a:t> Imagine a line of blue and red beads on a table that you can't separate with a single ruler. If you flick the table, launching them into the air (a higher dimension), you can now slide a piece of paper (a hyperplane) between them.</a:t>
            </a:r>
          </a:p>
          <a:p>
            <a:r>
              <a:rPr lang="en-US" sz="2400" b="1" dirty="0"/>
              <a:t>Common Kernels:</a:t>
            </a:r>
            <a:r>
              <a:rPr lang="en-US" sz="2400" dirty="0"/>
              <a:t> Linear, Polynomial, Radial Basis Function (RBF).</a:t>
            </a:r>
          </a:p>
        </p:txBody>
      </p:sp>
      <p:pic>
        <p:nvPicPr>
          <p:cNvPr id="9218" name="Picture 2">
            <a:extLst>
              <a:ext uri="{FF2B5EF4-FFF2-40B4-BE49-F238E27FC236}">
                <a16:creationId xmlns:a16="http://schemas.microsoft.com/office/drawing/2014/main" id="{B8E8CB51-5252-EF33-E195-CB59A4F568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78" t="35410" r="5993" b="21967"/>
          <a:stretch>
            <a:fillRect/>
          </a:stretch>
        </p:blipFill>
        <p:spPr bwMode="auto">
          <a:xfrm>
            <a:off x="6498924" y="2103883"/>
            <a:ext cx="5338996" cy="263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699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03798-BCD0-0569-832F-398E6B9177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89A3CE4-502E-F8B6-A6AB-3E8F1A51B45C}"/>
              </a:ext>
            </a:extLst>
          </p:cNvPr>
          <p:cNvSpPr>
            <a:spLocks noGrp="1"/>
          </p:cNvSpPr>
          <p:nvPr>
            <p:ph type="title"/>
          </p:nvPr>
        </p:nvSpPr>
        <p:spPr>
          <a:xfrm>
            <a:off x="420413" y="183085"/>
            <a:ext cx="10874676" cy="1325563"/>
          </a:xfrm>
        </p:spPr>
        <p:txBody>
          <a:bodyPr>
            <a:normAutofit/>
          </a:bodyPr>
          <a:lstStyle/>
          <a:p>
            <a:r>
              <a:rPr lang="en-IN" b="1" dirty="0">
                <a:solidFill>
                  <a:srgbClr val="002060"/>
                </a:solidFill>
              </a:rPr>
              <a:t> Making an SVM "Spatial"</a:t>
            </a:r>
            <a:endParaRPr lang="en-IN" dirty="0">
              <a:solidFill>
                <a:srgbClr val="002060"/>
              </a:solidFill>
            </a:endParaRPr>
          </a:p>
        </p:txBody>
      </p:sp>
      <p:sp>
        <p:nvSpPr>
          <p:cNvPr id="8" name="TextBox 7">
            <a:extLst>
              <a:ext uri="{FF2B5EF4-FFF2-40B4-BE49-F238E27FC236}">
                <a16:creationId xmlns:a16="http://schemas.microsoft.com/office/drawing/2014/main" id="{241B6AE7-100E-B219-EFA2-AD0CCC6B4A60}"/>
              </a:ext>
            </a:extLst>
          </p:cNvPr>
          <p:cNvSpPr txBox="1"/>
          <p:nvPr/>
        </p:nvSpPr>
        <p:spPr>
          <a:xfrm>
            <a:off x="622779" y="1321271"/>
            <a:ext cx="5578151"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t>The Primary Method:</a:t>
            </a:r>
            <a:r>
              <a:rPr lang="en-US" sz="2400" dirty="0"/>
              <a:t> Just like with Random Forests, the most common and effective way is through </a:t>
            </a:r>
            <a:r>
              <a:rPr lang="en-US" sz="2400" b="1" dirty="0"/>
              <a:t>explicit feature engineering</a:t>
            </a:r>
            <a:r>
              <a:rPr lang="en-US" sz="2400" dirty="0"/>
              <a:t>.</a:t>
            </a:r>
          </a:p>
          <a:p>
            <a:pPr marL="342900" indent="-342900">
              <a:buFont typeface="Arial" panose="020B0604020202020204" pitchFamily="34" charset="0"/>
              <a:buChar char="•"/>
            </a:pPr>
            <a:r>
              <a:rPr lang="en-US" sz="2400" dirty="0"/>
              <a:t>Feed the SVM a rich set of spatial predictors:</a:t>
            </a:r>
          </a:p>
          <a:p>
            <a:pPr marL="914400" lvl="1" indent="-457200">
              <a:buFont typeface="+mj-lt"/>
              <a:buAutoNum type="arabicPeriod"/>
            </a:pPr>
            <a:r>
              <a:rPr lang="en-US" sz="2400" dirty="0" err="1"/>
              <a:t>Dist_to_Coast</a:t>
            </a:r>
            <a:endParaRPr lang="en-US" sz="2400" dirty="0"/>
          </a:p>
          <a:p>
            <a:pPr marL="914400" lvl="1" indent="-457200">
              <a:buFont typeface="+mj-lt"/>
              <a:buAutoNum type="arabicPeriod"/>
            </a:pPr>
            <a:r>
              <a:rPr lang="en-US" sz="2400" dirty="0" err="1"/>
              <a:t>Buffer_Count_of_Polluters</a:t>
            </a:r>
            <a:endParaRPr lang="en-US" sz="2400" dirty="0"/>
          </a:p>
          <a:p>
            <a:pPr marL="914400" lvl="1" indent="-457200">
              <a:buFont typeface="+mj-lt"/>
              <a:buAutoNum type="arabicPeriod"/>
            </a:pPr>
            <a:r>
              <a:rPr lang="en-US" sz="2400" dirty="0" err="1"/>
              <a:t>Spatial_Lag_of_Temperature</a:t>
            </a:r>
            <a:endParaRPr lang="en-US" sz="2400" dirty="0"/>
          </a:p>
          <a:p>
            <a:pPr marL="914400" lvl="1" indent="-457200">
              <a:buFont typeface="+mj-lt"/>
              <a:buAutoNum type="arabicPeriod"/>
            </a:pPr>
            <a:r>
              <a:rPr lang="en-US" sz="2400" dirty="0" err="1"/>
              <a:t>Kernel_Density_of_Incidents</a:t>
            </a:r>
            <a:endParaRPr lang="en-US" sz="2400" dirty="0"/>
          </a:p>
          <a:p>
            <a:pPr marL="342900" indent="-342900">
              <a:buFont typeface="Arial" panose="020B0604020202020204" pitchFamily="34" charset="0"/>
              <a:buChar char="•"/>
            </a:pPr>
            <a:r>
              <a:rPr lang="en-US" sz="2400" dirty="0"/>
              <a:t>The SVM will then learn to define its separating hyperplane using these spatial dimensions.</a:t>
            </a:r>
          </a:p>
        </p:txBody>
      </p:sp>
      <p:pic>
        <p:nvPicPr>
          <p:cNvPr id="2" name="Picture 2">
            <a:extLst>
              <a:ext uri="{FF2B5EF4-FFF2-40B4-BE49-F238E27FC236}">
                <a16:creationId xmlns:a16="http://schemas.microsoft.com/office/drawing/2014/main" id="{D59940DD-535B-5025-99CC-26F284114D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796" b="22842"/>
          <a:stretch>
            <a:fillRect/>
          </a:stretch>
        </p:blipFill>
        <p:spPr bwMode="auto">
          <a:xfrm>
            <a:off x="5879102" y="2705723"/>
            <a:ext cx="5997418" cy="338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510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15583-4B13-37D0-907F-5770F613A74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39FC99-B5A3-1DA7-8E77-DD562EF42AD1}"/>
              </a:ext>
            </a:extLst>
          </p:cNvPr>
          <p:cNvSpPr>
            <a:spLocks noGrp="1"/>
          </p:cNvSpPr>
          <p:nvPr>
            <p:ph type="title"/>
          </p:nvPr>
        </p:nvSpPr>
        <p:spPr>
          <a:xfrm>
            <a:off x="420413" y="183085"/>
            <a:ext cx="11294400" cy="1325563"/>
          </a:xfrm>
        </p:spPr>
        <p:txBody>
          <a:bodyPr>
            <a:normAutofit/>
          </a:bodyPr>
          <a:lstStyle/>
          <a:p>
            <a:r>
              <a:rPr lang="en-IN" b="1" dirty="0">
                <a:solidFill>
                  <a:srgbClr val="002060"/>
                </a:solidFill>
              </a:rPr>
              <a:t> </a:t>
            </a:r>
            <a:r>
              <a:rPr lang="en-US" b="1" dirty="0">
                <a:solidFill>
                  <a:srgbClr val="002060"/>
                </a:solidFill>
              </a:rPr>
              <a:t>Application: Wildlife Habitat Suitability Modeling</a:t>
            </a:r>
            <a:endParaRPr lang="en-IN" dirty="0">
              <a:solidFill>
                <a:srgbClr val="002060"/>
              </a:solidFill>
            </a:endParaRPr>
          </a:p>
        </p:txBody>
      </p:sp>
      <p:sp>
        <p:nvSpPr>
          <p:cNvPr id="8" name="TextBox 7">
            <a:extLst>
              <a:ext uri="{FF2B5EF4-FFF2-40B4-BE49-F238E27FC236}">
                <a16:creationId xmlns:a16="http://schemas.microsoft.com/office/drawing/2014/main" id="{5040D70D-9B96-A57F-4875-528744B568E1}"/>
              </a:ext>
            </a:extLst>
          </p:cNvPr>
          <p:cNvSpPr txBox="1"/>
          <p:nvPr/>
        </p:nvSpPr>
        <p:spPr>
          <a:xfrm>
            <a:off x="1087474" y="1591094"/>
            <a:ext cx="6999718" cy="3416320"/>
          </a:xfrm>
          <a:prstGeom prst="rect">
            <a:avLst/>
          </a:prstGeom>
          <a:noFill/>
        </p:spPr>
        <p:txBody>
          <a:bodyPr wrap="square">
            <a:spAutoFit/>
          </a:bodyPr>
          <a:lstStyle/>
          <a:p>
            <a:r>
              <a:rPr lang="en-US" sz="2400" b="1" dirty="0"/>
              <a:t>Objective:</a:t>
            </a:r>
            <a:r>
              <a:rPr lang="en-US" sz="2400" dirty="0"/>
              <a:t> To predict where a particular species (e.g., a grizzly bear) is likely to be found (Presence) vs. not found (Absence).</a:t>
            </a:r>
          </a:p>
          <a:p>
            <a:endParaRPr lang="en-US" sz="2400" dirty="0"/>
          </a:p>
          <a:p>
            <a:r>
              <a:rPr lang="en-US" sz="2400" b="1" dirty="0"/>
              <a:t>Data:</a:t>
            </a:r>
            <a:r>
              <a:rPr lang="en-US" sz="2400" dirty="0"/>
              <a:t> A set of known Presence and Absence locations (points).</a:t>
            </a:r>
          </a:p>
          <a:p>
            <a:endParaRPr lang="en-US" sz="2400" dirty="0"/>
          </a:p>
          <a:p>
            <a:r>
              <a:rPr lang="en-US" sz="2400" b="1" dirty="0"/>
              <a:t>Task:</a:t>
            </a:r>
            <a:r>
              <a:rPr lang="en-US" sz="2400" dirty="0"/>
              <a:t> Use SVM to classify the entire landscape as either "Suitable" or "Unsuitable" habitat.</a:t>
            </a:r>
          </a:p>
        </p:txBody>
      </p:sp>
    </p:spTree>
    <p:extLst>
      <p:ext uri="{BB962C8B-B14F-4D97-AF65-F5344CB8AC3E}">
        <p14:creationId xmlns:p14="http://schemas.microsoft.com/office/powerpoint/2010/main" val="1723821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07BB9-DB1A-2CBF-F084-93403804EA4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AD6E631-CD5C-769A-2017-1E15879EB4D8}"/>
              </a:ext>
            </a:extLst>
          </p:cNvPr>
          <p:cNvSpPr>
            <a:spLocks noGrp="1"/>
          </p:cNvSpPr>
          <p:nvPr>
            <p:ph type="title"/>
          </p:nvPr>
        </p:nvSpPr>
        <p:spPr>
          <a:xfrm>
            <a:off x="420413" y="183085"/>
            <a:ext cx="11294400" cy="1325563"/>
          </a:xfrm>
        </p:spPr>
        <p:txBody>
          <a:bodyPr>
            <a:normAutofit/>
          </a:bodyPr>
          <a:lstStyle/>
          <a:p>
            <a:r>
              <a:rPr lang="en-IN" b="1" dirty="0">
                <a:solidFill>
                  <a:srgbClr val="002060"/>
                </a:solidFill>
              </a:rPr>
              <a:t>  Habitat </a:t>
            </a:r>
            <a:r>
              <a:rPr lang="en-IN" b="1" dirty="0" err="1">
                <a:solidFill>
                  <a:srgbClr val="002060"/>
                </a:solidFill>
              </a:rPr>
              <a:t>Modeling</a:t>
            </a:r>
            <a:r>
              <a:rPr lang="en-IN" b="1" dirty="0">
                <a:solidFill>
                  <a:srgbClr val="002060"/>
                </a:solidFill>
              </a:rPr>
              <a:t>: Feature Engineering</a:t>
            </a:r>
            <a:endParaRPr lang="en-IN" dirty="0">
              <a:solidFill>
                <a:srgbClr val="002060"/>
              </a:solidFill>
            </a:endParaRPr>
          </a:p>
        </p:txBody>
      </p:sp>
      <p:graphicFrame>
        <p:nvGraphicFramePr>
          <p:cNvPr id="2" name="Table 1">
            <a:extLst>
              <a:ext uri="{FF2B5EF4-FFF2-40B4-BE49-F238E27FC236}">
                <a16:creationId xmlns:a16="http://schemas.microsoft.com/office/drawing/2014/main" id="{111C5A05-59C6-7FC0-DE6B-CCBEBA1DBC80}"/>
              </a:ext>
            </a:extLst>
          </p:cNvPr>
          <p:cNvGraphicFramePr>
            <a:graphicFrameLocks noGrp="1"/>
          </p:cNvGraphicFramePr>
          <p:nvPr>
            <p:extLst>
              <p:ext uri="{D42A27DB-BD31-4B8C-83A1-F6EECF244321}">
                <p14:modId xmlns:p14="http://schemas.microsoft.com/office/powerpoint/2010/main" val="306325617"/>
              </p:ext>
            </p:extLst>
          </p:nvPr>
        </p:nvGraphicFramePr>
        <p:xfrm>
          <a:off x="420413" y="1618608"/>
          <a:ext cx="6370476" cy="4023360"/>
        </p:xfrm>
        <a:graphic>
          <a:graphicData uri="http://schemas.openxmlformats.org/drawingml/2006/table">
            <a:tbl>
              <a:tblPr/>
              <a:tblGrid>
                <a:gridCol w="2123492">
                  <a:extLst>
                    <a:ext uri="{9D8B030D-6E8A-4147-A177-3AD203B41FA5}">
                      <a16:colId xmlns:a16="http://schemas.microsoft.com/office/drawing/2014/main" val="4185060515"/>
                    </a:ext>
                  </a:extLst>
                </a:gridCol>
                <a:gridCol w="2123492">
                  <a:extLst>
                    <a:ext uri="{9D8B030D-6E8A-4147-A177-3AD203B41FA5}">
                      <a16:colId xmlns:a16="http://schemas.microsoft.com/office/drawing/2014/main" val="2771946703"/>
                    </a:ext>
                  </a:extLst>
                </a:gridCol>
                <a:gridCol w="2123492">
                  <a:extLst>
                    <a:ext uri="{9D8B030D-6E8A-4147-A177-3AD203B41FA5}">
                      <a16:colId xmlns:a16="http://schemas.microsoft.com/office/drawing/2014/main" val="436694888"/>
                    </a:ext>
                  </a:extLst>
                </a:gridCol>
              </a:tblGrid>
              <a:tr h="0">
                <a:tc>
                  <a:txBody>
                    <a:bodyPr/>
                    <a:lstStyle/>
                    <a:p>
                      <a:pPr>
                        <a:buNone/>
                      </a:pPr>
                      <a:r>
                        <a:rPr lang="en-IN" b="1"/>
                        <a:t>Feature Type</a:t>
                      </a:r>
                      <a:endParaRPr lang="en-IN"/>
                    </a:p>
                  </a:txBody>
                  <a:tcPr anchor="ctr">
                    <a:lnL>
                      <a:noFill/>
                    </a:lnL>
                    <a:lnR>
                      <a:noFill/>
                    </a:lnR>
                    <a:lnT>
                      <a:noFill/>
                    </a:lnT>
                    <a:lnB>
                      <a:noFill/>
                    </a:lnB>
                    <a:noFill/>
                  </a:tcPr>
                </a:tc>
                <a:tc>
                  <a:txBody>
                    <a:bodyPr/>
                    <a:lstStyle/>
                    <a:p>
                      <a:pPr>
                        <a:buNone/>
                      </a:pPr>
                      <a:r>
                        <a:rPr lang="en-IN" b="1"/>
                        <a:t>Example Features</a:t>
                      </a:r>
                      <a:endParaRPr lang="en-IN"/>
                    </a:p>
                  </a:txBody>
                  <a:tcPr anchor="ctr">
                    <a:lnL>
                      <a:noFill/>
                    </a:lnL>
                    <a:lnR>
                      <a:noFill/>
                    </a:lnR>
                    <a:lnT>
                      <a:noFill/>
                    </a:lnT>
                    <a:lnB>
                      <a:noFill/>
                    </a:lnB>
                    <a:noFill/>
                  </a:tcPr>
                </a:tc>
                <a:tc>
                  <a:txBody>
                    <a:bodyPr/>
                    <a:lstStyle/>
                    <a:p>
                      <a:pPr>
                        <a:buNone/>
                      </a:pPr>
                      <a:r>
                        <a:rPr lang="en-IN" b="1"/>
                        <a:t>Rationale for Grizzly Bears</a:t>
                      </a:r>
                      <a:endParaRPr lang="en-IN"/>
                    </a:p>
                  </a:txBody>
                  <a:tcPr anchor="ctr">
                    <a:lnL>
                      <a:noFill/>
                    </a:lnL>
                    <a:lnR>
                      <a:noFill/>
                    </a:lnR>
                    <a:lnT>
                      <a:noFill/>
                    </a:lnT>
                    <a:lnB>
                      <a:noFill/>
                    </a:lnB>
                    <a:noFill/>
                  </a:tcPr>
                </a:tc>
                <a:extLst>
                  <a:ext uri="{0D108BD9-81ED-4DB2-BD59-A6C34878D82A}">
                    <a16:rowId xmlns:a16="http://schemas.microsoft.com/office/drawing/2014/main" val="1343055698"/>
                  </a:ext>
                </a:extLst>
              </a:tr>
              <a:tr h="0">
                <a:tc>
                  <a:txBody>
                    <a:bodyPr/>
                    <a:lstStyle/>
                    <a:p>
                      <a:pPr>
                        <a:buNone/>
                      </a:pPr>
                      <a:r>
                        <a:rPr lang="en-IN" b="1"/>
                        <a:t>Topographic</a:t>
                      </a:r>
                      <a:endParaRPr lang="en-IN"/>
                    </a:p>
                  </a:txBody>
                  <a:tcPr anchor="ctr">
                    <a:lnL>
                      <a:noFill/>
                    </a:lnL>
                    <a:lnR>
                      <a:noFill/>
                    </a:lnR>
                    <a:lnT>
                      <a:noFill/>
                    </a:lnT>
                    <a:lnB>
                      <a:noFill/>
                    </a:lnB>
                    <a:noFill/>
                  </a:tcPr>
                </a:tc>
                <a:tc>
                  <a:txBody>
                    <a:bodyPr/>
                    <a:lstStyle/>
                    <a:p>
                      <a:pPr>
                        <a:buNone/>
                      </a:pPr>
                      <a:r>
                        <a:rPr lang="en-IN"/>
                        <a:t>Elevation, Slope, Aspect</a:t>
                      </a:r>
                    </a:p>
                  </a:txBody>
                  <a:tcPr anchor="ctr">
                    <a:lnL>
                      <a:noFill/>
                    </a:lnL>
                    <a:lnR>
                      <a:noFill/>
                    </a:lnR>
                    <a:lnT>
                      <a:noFill/>
                    </a:lnT>
                    <a:lnB>
                      <a:noFill/>
                    </a:lnB>
                    <a:noFill/>
                  </a:tcPr>
                </a:tc>
                <a:tc>
                  <a:txBody>
                    <a:bodyPr/>
                    <a:lstStyle/>
                    <a:p>
                      <a:pPr>
                        <a:buNone/>
                      </a:pPr>
                      <a:r>
                        <a:rPr lang="en-US"/>
                        <a:t>Bears prefer certain elevation ranges and avoid very steep slopes.</a:t>
                      </a:r>
                    </a:p>
                  </a:txBody>
                  <a:tcPr anchor="ctr">
                    <a:lnL>
                      <a:noFill/>
                    </a:lnL>
                    <a:lnR>
                      <a:noFill/>
                    </a:lnR>
                    <a:lnT>
                      <a:noFill/>
                    </a:lnT>
                    <a:lnB>
                      <a:noFill/>
                    </a:lnB>
                    <a:noFill/>
                  </a:tcPr>
                </a:tc>
                <a:extLst>
                  <a:ext uri="{0D108BD9-81ED-4DB2-BD59-A6C34878D82A}">
                    <a16:rowId xmlns:a16="http://schemas.microsoft.com/office/drawing/2014/main" val="3224162380"/>
                  </a:ext>
                </a:extLst>
              </a:tr>
              <a:tr h="0">
                <a:tc>
                  <a:txBody>
                    <a:bodyPr/>
                    <a:lstStyle/>
                    <a:p>
                      <a:pPr>
                        <a:buNone/>
                      </a:pPr>
                      <a:r>
                        <a:rPr lang="en-IN" b="1"/>
                        <a:t>Environmental</a:t>
                      </a:r>
                      <a:endParaRPr lang="en-IN"/>
                    </a:p>
                  </a:txBody>
                  <a:tcPr anchor="ctr">
                    <a:lnL>
                      <a:noFill/>
                    </a:lnL>
                    <a:lnR>
                      <a:noFill/>
                    </a:lnR>
                    <a:lnT>
                      <a:noFill/>
                    </a:lnT>
                    <a:lnB>
                      <a:noFill/>
                    </a:lnB>
                    <a:noFill/>
                  </a:tcPr>
                </a:tc>
                <a:tc>
                  <a:txBody>
                    <a:bodyPr/>
                    <a:lstStyle/>
                    <a:p>
                      <a:pPr>
                        <a:buNone/>
                      </a:pPr>
                      <a:r>
                        <a:rPr lang="en-IN"/>
                        <a:t>Distance_to_Water</a:t>
                      </a:r>
                    </a:p>
                  </a:txBody>
                  <a:tcPr anchor="ctr">
                    <a:lnL>
                      <a:noFill/>
                    </a:lnL>
                    <a:lnR>
                      <a:noFill/>
                    </a:lnR>
                    <a:lnT>
                      <a:noFill/>
                    </a:lnT>
                    <a:lnB>
                      <a:noFill/>
                    </a:lnB>
                    <a:noFill/>
                  </a:tcPr>
                </a:tc>
                <a:tc>
                  <a:txBody>
                    <a:bodyPr/>
                    <a:lstStyle/>
                    <a:p>
                      <a:pPr>
                        <a:buNone/>
                      </a:pPr>
                      <a:r>
                        <a:rPr lang="en-IN"/>
                        <a:t>A critical resource.</a:t>
                      </a:r>
                    </a:p>
                  </a:txBody>
                  <a:tcPr anchor="ctr">
                    <a:lnL>
                      <a:noFill/>
                    </a:lnL>
                    <a:lnR>
                      <a:noFill/>
                    </a:lnR>
                    <a:lnT>
                      <a:noFill/>
                    </a:lnT>
                    <a:lnB>
                      <a:noFill/>
                    </a:lnB>
                    <a:noFill/>
                  </a:tcPr>
                </a:tc>
                <a:extLst>
                  <a:ext uri="{0D108BD9-81ED-4DB2-BD59-A6C34878D82A}">
                    <a16:rowId xmlns:a16="http://schemas.microsoft.com/office/drawing/2014/main" val="4223751703"/>
                  </a:ext>
                </a:extLst>
              </a:tr>
              <a:tr h="0">
                <a:tc>
                  <a:txBody>
                    <a:bodyPr/>
                    <a:lstStyle/>
                    <a:p>
                      <a:pPr>
                        <a:buNone/>
                      </a:pPr>
                      <a:r>
                        <a:rPr lang="en-IN" b="1"/>
                        <a:t>Vegetation</a:t>
                      </a:r>
                      <a:endParaRPr lang="en-IN"/>
                    </a:p>
                  </a:txBody>
                  <a:tcPr anchor="ctr">
                    <a:lnL>
                      <a:noFill/>
                    </a:lnL>
                    <a:lnR>
                      <a:noFill/>
                    </a:lnR>
                    <a:lnT>
                      <a:noFill/>
                    </a:lnT>
                    <a:lnB>
                      <a:noFill/>
                    </a:lnB>
                    <a:noFill/>
                  </a:tcPr>
                </a:tc>
                <a:tc>
                  <a:txBody>
                    <a:bodyPr/>
                    <a:lstStyle/>
                    <a:p>
                      <a:pPr>
                        <a:buNone/>
                      </a:pPr>
                      <a:r>
                        <a:rPr lang="en-IN" dirty="0"/>
                        <a:t>NDVI, </a:t>
                      </a:r>
                      <a:r>
                        <a:rPr lang="en-IN" dirty="0" err="1"/>
                        <a:t>Land_Cover_Class</a:t>
                      </a:r>
                      <a:endParaRPr lang="en-IN" dirty="0"/>
                    </a:p>
                  </a:txBody>
                  <a:tcPr anchor="ctr">
                    <a:lnL>
                      <a:noFill/>
                    </a:lnL>
                    <a:lnR>
                      <a:noFill/>
                    </a:lnR>
                    <a:lnT>
                      <a:noFill/>
                    </a:lnT>
                    <a:lnB>
                      <a:noFill/>
                    </a:lnB>
                    <a:noFill/>
                  </a:tcPr>
                </a:tc>
                <a:tc>
                  <a:txBody>
                    <a:bodyPr/>
                    <a:lstStyle/>
                    <a:p>
                      <a:pPr>
                        <a:buNone/>
                      </a:pPr>
                      <a:r>
                        <a:rPr lang="en-US"/>
                        <a:t>Indicates food availability (berries, etc.) and cover.</a:t>
                      </a:r>
                    </a:p>
                  </a:txBody>
                  <a:tcPr anchor="ctr">
                    <a:lnL>
                      <a:noFill/>
                    </a:lnL>
                    <a:lnR>
                      <a:noFill/>
                    </a:lnR>
                    <a:lnT>
                      <a:noFill/>
                    </a:lnT>
                    <a:lnB>
                      <a:noFill/>
                    </a:lnB>
                    <a:noFill/>
                  </a:tcPr>
                </a:tc>
                <a:extLst>
                  <a:ext uri="{0D108BD9-81ED-4DB2-BD59-A6C34878D82A}">
                    <a16:rowId xmlns:a16="http://schemas.microsoft.com/office/drawing/2014/main" val="3189069536"/>
                  </a:ext>
                </a:extLst>
              </a:tr>
              <a:tr h="0">
                <a:tc>
                  <a:txBody>
                    <a:bodyPr/>
                    <a:lstStyle/>
                    <a:p>
                      <a:pPr>
                        <a:buNone/>
                      </a:pPr>
                      <a:r>
                        <a:rPr lang="en-IN" b="1"/>
                        <a:t>Human Impact</a:t>
                      </a:r>
                      <a:endParaRPr lang="en-IN"/>
                    </a:p>
                  </a:txBody>
                  <a:tcPr anchor="ctr">
                    <a:lnL>
                      <a:noFill/>
                    </a:lnL>
                    <a:lnR>
                      <a:noFill/>
                    </a:lnR>
                    <a:lnT>
                      <a:noFill/>
                    </a:lnT>
                    <a:lnB>
                      <a:noFill/>
                    </a:lnB>
                    <a:noFill/>
                  </a:tcPr>
                </a:tc>
                <a:tc>
                  <a:txBody>
                    <a:bodyPr/>
                    <a:lstStyle/>
                    <a:p>
                      <a:pPr>
                        <a:buNone/>
                      </a:pPr>
                      <a:r>
                        <a:rPr lang="en-US" dirty="0" err="1"/>
                        <a:t>Distance_to_Roads</a:t>
                      </a:r>
                      <a:r>
                        <a:rPr lang="en-US" dirty="0"/>
                        <a:t>, </a:t>
                      </a:r>
                      <a:r>
                        <a:rPr lang="en-US" dirty="0" err="1"/>
                        <a:t>Housing_Density</a:t>
                      </a:r>
                      <a:endParaRPr lang="en-US" dirty="0"/>
                    </a:p>
                  </a:txBody>
                  <a:tcPr anchor="ctr">
                    <a:lnL>
                      <a:noFill/>
                    </a:lnL>
                    <a:lnR>
                      <a:noFill/>
                    </a:lnR>
                    <a:lnT>
                      <a:noFill/>
                    </a:lnT>
                    <a:lnB>
                      <a:noFill/>
                    </a:lnB>
                    <a:noFill/>
                  </a:tcPr>
                </a:tc>
                <a:tc>
                  <a:txBody>
                    <a:bodyPr/>
                    <a:lstStyle/>
                    <a:p>
                      <a:pPr>
                        <a:buNone/>
                      </a:pPr>
                      <a:r>
                        <a:rPr lang="en-US" dirty="0"/>
                        <a:t>Bears are conflict-averse and generally avoid humans.</a:t>
                      </a:r>
                    </a:p>
                  </a:txBody>
                  <a:tcPr anchor="ctr">
                    <a:lnL>
                      <a:noFill/>
                    </a:lnL>
                    <a:lnR>
                      <a:noFill/>
                    </a:lnR>
                    <a:lnT>
                      <a:noFill/>
                    </a:lnT>
                    <a:lnB>
                      <a:noFill/>
                    </a:lnB>
                    <a:noFill/>
                  </a:tcPr>
                </a:tc>
                <a:extLst>
                  <a:ext uri="{0D108BD9-81ED-4DB2-BD59-A6C34878D82A}">
                    <a16:rowId xmlns:a16="http://schemas.microsoft.com/office/drawing/2014/main" val="3454772299"/>
                  </a:ext>
                </a:extLst>
              </a:tr>
            </a:tbl>
          </a:graphicData>
        </a:graphic>
      </p:graphicFrame>
      <p:pic>
        <p:nvPicPr>
          <p:cNvPr id="12290" name="Picture 2">
            <a:extLst>
              <a:ext uri="{FF2B5EF4-FFF2-40B4-BE49-F238E27FC236}">
                <a16:creationId xmlns:a16="http://schemas.microsoft.com/office/drawing/2014/main" id="{D20CC924-8BCC-9E79-7F38-8A5B8E60F6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06" t="7430" r="12878" b="3497"/>
          <a:stretch>
            <a:fillRect/>
          </a:stretch>
        </p:blipFill>
        <p:spPr bwMode="auto">
          <a:xfrm>
            <a:off x="7195733" y="1341290"/>
            <a:ext cx="4698964" cy="499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2120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B91BE-0251-1675-9839-FE7FFAAE4AA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913DC17-CE83-F900-DA73-AE660784C300}"/>
              </a:ext>
            </a:extLst>
          </p:cNvPr>
          <p:cNvSpPr>
            <a:spLocks noGrp="1"/>
          </p:cNvSpPr>
          <p:nvPr>
            <p:ph type="title"/>
          </p:nvPr>
        </p:nvSpPr>
        <p:spPr>
          <a:xfrm>
            <a:off x="448800" y="183085"/>
            <a:ext cx="11294400" cy="1325563"/>
          </a:xfrm>
        </p:spPr>
        <p:txBody>
          <a:bodyPr>
            <a:normAutofit/>
          </a:bodyPr>
          <a:lstStyle/>
          <a:p>
            <a:r>
              <a:rPr lang="en-IN" b="1" dirty="0">
                <a:solidFill>
                  <a:srgbClr val="002060"/>
                </a:solidFill>
              </a:rPr>
              <a:t> Habitat </a:t>
            </a:r>
            <a:r>
              <a:rPr lang="en-IN" b="1" dirty="0" err="1">
                <a:solidFill>
                  <a:srgbClr val="002060"/>
                </a:solidFill>
              </a:rPr>
              <a:t>Modeling</a:t>
            </a:r>
            <a:r>
              <a:rPr lang="en-IN" b="1" dirty="0">
                <a:solidFill>
                  <a:srgbClr val="002060"/>
                </a:solidFill>
              </a:rPr>
              <a:t>: SVM Results</a:t>
            </a:r>
            <a:endParaRPr lang="en-IN" dirty="0">
              <a:solidFill>
                <a:srgbClr val="002060"/>
              </a:solidFill>
            </a:endParaRPr>
          </a:p>
        </p:txBody>
      </p:sp>
      <p:sp>
        <p:nvSpPr>
          <p:cNvPr id="3" name="TextBox 2">
            <a:extLst>
              <a:ext uri="{FF2B5EF4-FFF2-40B4-BE49-F238E27FC236}">
                <a16:creationId xmlns:a16="http://schemas.microsoft.com/office/drawing/2014/main" id="{7BF035AA-713F-70D0-800F-59BFDAA1117A}"/>
              </a:ext>
            </a:extLst>
          </p:cNvPr>
          <p:cNvSpPr txBox="1"/>
          <p:nvPr/>
        </p:nvSpPr>
        <p:spPr>
          <a:xfrm>
            <a:off x="855125" y="1508648"/>
            <a:ext cx="4871117" cy="4154984"/>
          </a:xfrm>
          <a:prstGeom prst="rect">
            <a:avLst/>
          </a:prstGeom>
          <a:noFill/>
        </p:spPr>
        <p:txBody>
          <a:bodyPr wrap="square">
            <a:spAutoFit/>
          </a:bodyPr>
          <a:lstStyle/>
          <a:p>
            <a:r>
              <a:rPr lang="en-US" sz="2400" b="1" dirty="0"/>
              <a:t>Visualization:</a:t>
            </a:r>
            <a:r>
              <a:rPr lang="en-US" sz="2400" dirty="0"/>
              <a:t> A map of the study area colored by the SVM's prediction.</a:t>
            </a:r>
          </a:p>
          <a:p>
            <a:r>
              <a:rPr lang="en-US" sz="2400" b="1" dirty="0"/>
              <a:t>Green:</a:t>
            </a:r>
            <a:r>
              <a:rPr lang="en-US" sz="2400" dirty="0"/>
              <a:t> "Suitable Habitat" (Predicted Presence)</a:t>
            </a:r>
          </a:p>
          <a:p>
            <a:r>
              <a:rPr lang="en-US" sz="2400" b="1" dirty="0"/>
              <a:t>Red:</a:t>
            </a:r>
            <a:r>
              <a:rPr lang="en-US" sz="2400" dirty="0"/>
              <a:t> "Unsuitable Habitat" (Predicted Absence)</a:t>
            </a:r>
          </a:p>
          <a:p>
            <a:r>
              <a:rPr lang="en-US" sz="2400" b="1" dirty="0"/>
              <a:t>Interpretation:</a:t>
            </a:r>
            <a:r>
              <a:rPr lang="en-US" sz="2400" dirty="0"/>
              <a:t> The model identifies remote, high-elevation areas near water and far from roads as suitable, which aligns with our ecological knowledge of the species.</a:t>
            </a:r>
          </a:p>
        </p:txBody>
      </p:sp>
      <p:pic>
        <p:nvPicPr>
          <p:cNvPr id="13314" name="Picture 2">
            <a:extLst>
              <a:ext uri="{FF2B5EF4-FFF2-40B4-BE49-F238E27FC236}">
                <a16:creationId xmlns:a16="http://schemas.microsoft.com/office/drawing/2014/main" id="{F7CA91E1-7B25-49DB-3894-94A368F55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11"/>
          <a:stretch>
            <a:fillRect/>
          </a:stretch>
        </p:blipFill>
        <p:spPr bwMode="auto">
          <a:xfrm>
            <a:off x="6465760" y="1508648"/>
            <a:ext cx="4776257" cy="4264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344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2B171-1B4B-CAAC-99AC-04513587B65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F82E5DE-627A-CFBD-C473-847AFC5E3121}"/>
              </a:ext>
            </a:extLst>
          </p:cNvPr>
          <p:cNvSpPr>
            <a:spLocks noGrp="1"/>
          </p:cNvSpPr>
          <p:nvPr>
            <p:ph type="title"/>
          </p:nvPr>
        </p:nvSpPr>
        <p:spPr>
          <a:xfrm>
            <a:off x="420413" y="206733"/>
            <a:ext cx="10515600" cy="1325563"/>
          </a:xfrm>
        </p:spPr>
        <p:txBody>
          <a:bodyPr/>
          <a:lstStyle/>
          <a:p>
            <a:r>
              <a:rPr lang="en-IN" b="1" dirty="0">
                <a:solidFill>
                  <a:srgbClr val="002060"/>
                </a:solidFill>
              </a:rPr>
              <a:t>Learning Objectives </a:t>
            </a:r>
            <a:endParaRPr lang="en-IN" dirty="0">
              <a:solidFill>
                <a:srgbClr val="002060"/>
              </a:solidFill>
            </a:endParaRPr>
          </a:p>
        </p:txBody>
      </p:sp>
      <p:sp>
        <p:nvSpPr>
          <p:cNvPr id="3" name="TextBox 2">
            <a:extLst>
              <a:ext uri="{FF2B5EF4-FFF2-40B4-BE49-F238E27FC236}">
                <a16:creationId xmlns:a16="http://schemas.microsoft.com/office/drawing/2014/main" id="{959AF31B-0382-1A66-6718-C4279C2E78EF}"/>
              </a:ext>
            </a:extLst>
          </p:cNvPr>
          <p:cNvSpPr txBox="1"/>
          <p:nvPr/>
        </p:nvSpPr>
        <p:spPr>
          <a:xfrm>
            <a:off x="599370" y="1777225"/>
            <a:ext cx="10993259" cy="3046988"/>
          </a:xfrm>
          <a:prstGeom prst="rect">
            <a:avLst/>
          </a:prstGeom>
          <a:noFill/>
        </p:spPr>
        <p:txBody>
          <a:bodyPr wrap="square">
            <a:spAutoFit/>
          </a:bodyPr>
          <a:lstStyle/>
          <a:p>
            <a:r>
              <a:rPr lang="en-US" sz="2400" b="1" dirty="0"/>
              <a:t>Objective 1 (Theory):</a:t>
            </a:r>
            <a:r>
              <a:rPr lang="en-US" sz="2400" dirty="0"/>
              <a:t> Differentiate between global and local spatial models and understand the concept of spatial non-stationarity.</a:t>
            </a:r>
          </a:p>
          <a:p>
            <a:endParaRPr lang="en-US" sz="2400" dirty="0"/>
          </a:p>
          <a:p>
            <a:r>
              <a:rPr lang="en-US" sz="2400" b="1" dirty="0"/>
              <a:t>Objective 2 (Practical):</a:t>
            </a:r>
            <a:r>
              <a:rPr lang="en-US" sz="2400" dirty="0"/>
              <a:t> Implement and interpret the results of Geographically Weighted Regression (GWR) and Spatial Autoregressive (SAR) models.</a:t>
            </a:r>
          </a:p>
          <a:p>
            <a:endParaRPr lang="en-US" sz="2400" dirty="0"/>
          </a:p>
          <a:p>
            <a:r>
              <a:rPr lang="en-US" sz="2400" b="1" dirty="0"/>
              <a:t>Objective 3 (Application):</a:t>
            </a:r>
            <a:r>
              <a:rPr lang="en-US" sz="2400" dirty="0"/>
              <a:t> Adapt and apply traditional classification and clustering algorithms to solve real-world geospatial problems.</a:t>
            </a:r>
          </a:p>
        </p:txBody>
      </p:sp>
    </p:spTree>
    <p:extLst>
      <p:ext uri="{BB962C8B-B14F-4D97-AF65-F5344CB8AC3E}">
        <p14:creationId xmlns:p14="http://schemas.microsoft.com/office/powerpoint/2010/main" val="981231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754A0-389F-92FB-2813-CA1FEB1E7B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196613D-E6F2-EEF4-6247-6C885C769332}"/>
              </a:ext>
            </a:extLst>
          </p:cNvPr>
          <p:cNvSpPr>
            <a:spLocks noGrp="1"/>
          </p:cNvSpPr>
          <p:nvPr>
            <p:ph type="title"/>
          </p:nvPr>
        </p:nvSpPr>
        <p:spPr>
          <a:xfrm>
            <a:off x="448800" y="183085"/>
            <a:ext cx="11294400" cy="1325563"/>
          </a:xfrm>
        </p:spPr>
        <p:txBody>
          <a:bodyPr>
            <a:normAutofit/>
          </a:bodyPr>
          <a:lstStyle/>
          <a:p>
            <a:r>
              <a:rPr lang="en-IN" b="1" dirty="0">
                <a:solidFill>
                  <a:srgbClr val="002060"/>
                </a:solidFill>
              </a:rPr>
              <a:t> </a:t>
            </a:r>
            <a:r>
              <a:rPr lang="en-US" b="1" dirty="0">
                <a:solidFill>
                  <a:srgbClr val="002060"/>
                </a:solidFill>
              </a:rPr>
              <a:t>SVMs: Pros and Cons for Spatial Data</a:t>
            </a:r>
            <a:endParaRPr lang="en-IN" dirty="0">
              <a:solidFill>
                <a:srgbClr val="002060"/>
              </a:solidFill>
            </a:endParaRPr>
          </a:p>
        </p:txBody>
      </p:sp>
      <p:pic>
        <p:nvPicPr>
          <p:cNvPr id="14338" name="Picture 2">
            <a:extLst>
              <a:ext uri="{FF2B5EF4-FFF2-40B4-BE49-F238E27FC236}">
                <a16:creationId xmlns:a16="http://schemas.microsoft.com/office/drawing/2014/main" id="{AB6FEB21-98E7-21E0-4068-A830DA64D5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98" b="17049"/>
          <a:stretch>
            <a:fillRect/>
          </a:stretch>
        </p:blipFill>
        <p:spPr bwMode="auto">
          <a:xfrm>
            <a:off x="2374067" y="1396222"/>
            <a:ext cx="7443865" cy="453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55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39E03-9F01-E217-2B51-16C52133EFB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4598A3E-B547-94F1-7ACF-FBB8B0D78D0D}"/>
              </a:ext>
            </a:extLst>
          </p:cNvPr>
          <p:cNvSpPr>
            <a:spLocks noGrp="1"/>
          </p:cNvSpPr>
          <p:nvPr>
            <p:ph type="title"/>
          </p:nvPr>
        </p:nvSpPr>
        <p:spPr>
          <a:xfrm>
            <a:off x="448800" y="183085"/>
            <a:ext cx="11294400" cy="1325563"/>
          </a:xfrm>
        </p:spPr>
        <p:txBody>
          <a:bodyPr>
            <a:normAutofit/>
          </a:bodyPr>
          <a:lstStyle/>
          <a:p>
            <a:r>
              <a:rPr lang="en-IN" b="1" dirty="0">
                <a:solidFill>
                  <a:srgbClr val="002060"/>
                </a:solidFill>
              </a:rPr>
              <a:t> </a:t>
            </a:r>
            <a:r>
              <a:rPr lang="en-US" b="1" dirty="0">
                <a:solidFill>
                  <a:srgbClr val="002060"/>
                </a:solidFill>
              </a:rPr>
              <a:t>A Critical Topic: Evaluating </a:t>
            </a:r>
            <a:r>
              <a:rPr lang="en-US" b="1" i="1" dirty="0">
                <a:solidFill>
                  <a:srgbClr val="002060"/>
                </a:solidFill>
              </a:rPr>
              <a:t>Spatial</a:t>
            </a:r>
            <a:r>
              <a:rPr lang="en-US" b="1" dirty="0">
                <a:solidFill>
                  <a:srgbClr val="002060"/>
                </a:solidFill>
              </a:rPr>
              <a:t> Models</a:t>
            </a:r>
            <a:endParaRPr lang="en-IN" dirty="0">
              <a:solidFill>
                <a:srgbClr val="002060"/>
              </a:solidFill>
            </a:endParaRPr>
          </a:p>
        </p:txBody>
      </p:sp>
      <p:sp>
        <p:nvSpPr>
          <p:cNvPr id="3" name="TextBox 2">
            <a:extLst>
              <a:ext uri="{FF2B5EF4-FFF2-40B4-BE49-F238E27FC236}">
                <a16:creationId xmlns:a16="http://schemas.microsoft.com/office/drawing/2014/main" id="{14A8DB7B-FB5E-FAF6-E29A-CADB4406B429}"/>
              </a:ext>
            </a:extLst>
          </p:cNvPr>
          <p:cNvSpPr txBox="1"/>
          <p:nvPr/>
        </p:nvSpPr>
        <p:spPr>
          <a:xfrm>
            <a:off x="855125" y="1508648"/>
            <a:ext cx="5103465"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t>Problem:</a:t>
            </a:r>
            <a:r>
              <a:rPr lang="en-US" sz="2400" dirty="0"/>
              <a:t> If we use standard k-fold cross-validation, we might be cheating.</a:t>
            </a:r>
          </a:p>
          <a:p>
            <a:pPr marL="342900" indent="-342900">
              <a:buFont typeface="Arial" panose="020B0604020202020204" pitchFamily="34" charset="0"/>
              <a:buChar char="•"/>
            </a:pPr>
            <a:r>
              <a:rPr lang="en-US" sz="2400" b="1" dirty="0"/>
              <a:t>Why?</a:t>
            </a:r>
            <a:r>
              <a:rPr lang="en-US" sz="2400" dirty="0"/>
              <a:t> Due to spatial autocorrelation, a training point at location A is very similar to a testing point at nearby location B. The model isn't really learning to generalize; it's just learning from a near-duplicate. This leads to </a:t>
            </a:r>
            <a:r>
              <a:rPr lang="en-US" sz="2400" b="1" dirty="0"/>
              <a:t>overly optimistic performance estimates.</a:t>
            </a:r>
            <a:endParaRPr lang="en-US" sz="2400" dirty="0"/>
          </a:p>
        </p:txBody>
      </p:sp>
      <p:pic>
        <p:nvPicPr>
          <p:cNvPr id="15362" name="Picture 2">
            <a:extLst>
              <a:ext uri="{FF2B5EF4-FFF2-40B4-BE49-F238E27FC236}">
                <a16:creationId xmlns:a16="http://schemas.microsoft.com/office/drawing/2014/main" id="{5CBD7786-6205-7DD9-8542-EF172593EF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98" b="21998"/>
          <a:stretch>
            <a:fillRect/>
          </a:stretch>
        </p:blipFill>
        <p:spPr bwMode="auto">
          <a:xfrm>
            <a:off x="6096000" y="1792393"/>
            <a:ext cx="5844684" cy="327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81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E1619-9909-D12B-F175-FE8202264E1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E09D1D5-BCB8-1B0F-DC6F-4ED89F90B9E4}"/>
              </a:ext>
            </a:extLst>
          </p:cNvPr>
          <p:cNvSpPr>
            <a:spLocks noGrp="1"/>
          </p:cNvSpPr>
          <p:nvPr>
            <p:ph type="title"/>
          </p:nvPr>
        </p:nvSpPr>
        <p:spPr>
          <a:xfrm>
            <a:off x="448800" y="183085"/>
            <a:ext cx="11294400" cy="1325563"/>
          </a:xfrm>
        </p:spPr>
        <p:txBody>
          <a:bodyPr>
            <a:normAutofit/>
          </a:bodyPr>
          <a:lstStyle/>
          <a:p>
            <a:r>
              <a:rPr lang="en-IN" b="1" dirty="0">
                <a:solidFill>
                  <a:srgbClr val="002060"/>
                </a:solidFill>
              </a:rPr>
              <a:t> The Solution: Spatial Cross-Validation</a:t>
            </a:r>
            <a:endParaRPr lang="en-IN" dirty="0">
              <a:solidFill>
                <a:srgbClr val="002060"/>
              </a:solidFill>
            </a:endParaRPr>
          </a:p>
        </p:txBody>
      </p:sp>
      <p:sp>
        <p:nvSpPr>
          <p:cNvPr id="3" name="TextBox 2">
            <a:extLst>
              <a:ext uri="{FF2B5EF4-FFF2-40B4-BE49-F238E27FC236}">
                <a16:creationId xmlns:a16="http://schemas.microsoft.com/office/drawing/2014/main" id="{E3E26141-774E-6E23-8348-5BE22D4D7DFA}"/>
              </a:ext>
            </a:extLst>
          </p:cNvPr>
          <p:cNvSpPr txBox="1"/>
          <p:nvPr/>
        </p:nvSpPr>
        <p:spPr>
          <a:xfrm>
            <a:off x="607787" y="1508648"/>
            <a:ext cx="5733052" cy="4524315"/>
          </a:xfrm>
          <a:prstGeom prst="rect">
            <a:avLst/>
          </a:prstGeom>
          <a:noFill/>
        </p:spPr>
        <p:txBody>
          <a:bodyPr wrap="square">
            <a:spAutoFit/>
          </a:bodyPr>
          <a:lstStyle/>
          <a:p>
            <a:pPr marL="342900" indent="-342900">
              <a:buFont typeface="Arial" panose="020B0604020202020204" pitchFamily="34" charset="0"/>
              <a:buChar char="•"/>
            </a:pPr>
            <a:r>
              <a:rPr lang="en-US" sz="2400" b="1" dirty="0"/>
              <a:t>Concept:</a:t>
            </a:r>
            <a:r>
              <a:rPr lang="en-US" sz="2400" dirty="0"/>
              <a:t> We must ensure that our training and testing sets are </a:t>
            </a:r>
            <a:r>
              <a:rPr lang="en-US" sz="2400" b="1" dirty="0"/>
              <a:t>spatially separated</a:t>
            </a:r>
            <a:r>
              <a:rPr lang="en-US" sz="2400" dirty="0"/>
              <a:t>.</a:t>
            </a:r>
          </a:p>
          <a:p>
            <a:pPr marL="342900" indent="-342900">
              <a:buFont typeface="Arial" panose="020B0604020202020204" pitchFamily="34" charset="0"/>
              <a:buChar char="•"/>
            </a:pPr>
            <a:r>
              <a:rPr lang="en-US" sz="2400" b="1" dirty="0"/>
              <a:t>Method: Block Cross-Validation:</a:t>
            </a:r>
            <a:r>
              <a:rPr lang="en-US" sz="2400" dirty="0"/>
              <a:t> Divide the study area into geographic "folds" or blocks. In each iteration, use some blocks for training and a completely separate block for testing.</a:t>
            </a:r>
          </a:p>
          <a:p>
            <a:pPr marL="342900" indent="-342900">
              <a:buFont typeface="Arial" panose="020B0604020202020204" pitchFamily="34" charset="0"/>
              <a:buChar char="•"/>
            </a:pPr>
            <a:r>
              <a:rPr lang="en-US" sz="2400" dirty="0"/>
              <a:t>This forces the model to predict for areas it has no nearby information about, giving a more realistic measure of its performance in the real world.</a:t>
            </a:r>
          </a:p>
        </p:txBody>
      </p:sp>
      <p:pic>
        <p:nvPicPr>
          <p:cNvPr id="16386" name="Picture 2">
            <a:extLst>
              <a:ext uri="{FF2B5EF4-FFF2-40B4-BE49-F238E27FC236}">
                <a16:creationId xmlns:a16="http://schemas.microsoft.com/office/drawing/2014/main" id="{10DCC2EC-C189-00BB-0DB1-A07565E1F7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10" t="18579" r="7522" b="6557"/>
          <a:stretch>
            <a:fillRect/>
          </a:stretch>
        </p:blipFill>
        <p:spPr bwMode="auto">
          <a:xfrm>
            <a:off x="6985416" y="1581356"/>
            <a:ext cx="4519535" cy="4378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270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C99B1-8F24-5898-1F40-EF66D5A3CE9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6940491-3D71-8FFB-D9E9-0BD223A7C2AD}"/>
              </a:ext>
            </a:extLst>
          </p:cNvPr>
          <p:cNvSpPr>
            <a:spLocks noGrp="1"/>
          </p:cNvSpPr>
          <p:nvPr>
            <p:ph type="title"/>
          </p:nvPr>
        </p:nvSpPr>
        <p:spPr>
          <a:xfrm>
            <a:off x="448800" y="183085"/>
            <a:ext cx="11294400" cy="1325563"/>
          </a:xfrm>
        </p:spPr>
        <p:txBody>
          <a:bodyPr>
            <a:normAutofit/>
          </a:bodyPr>
          <a:lstStyle/>
          <a:p>
            <a:r>
              <a:rPr lang="en-IN" b="1" dirty="0">
                <a:solidFill>
                  <a:srgbClr val="002060"/>
                </a:solidFill>
              </a:rPr>
              <a:t> </a:t>
            </a:r>
            <a:r>
              <a:rPr lang="en-US" b="1" dirty="0">
                <a:solidFill>
                  <a:srgbClr val="002060"/>
                </a:solidFill>
              </a:rPr>
              <a:t>Spatial vs. Standard CV: The Impact</a:t>
            </a:r>
            <a:endParaRPr lang="en-IN" dirty="0">
              <a:solidFill>
                <a:srgbClr val="002060"/>
              </a:solidFill>
            </a:endParaRPr>
          </a:p>
        </p:txBody>
      </p:sp>
      <p:sp>
        <p:nvSpPr>
          <p:cNvPr id="3" name="TextBox 2">
            <a:extLst>
              <a:ext uri="{FF2B5EF4-FFF2-40B4-BE49-F238E27FC236}">
                <a16:creationId xmlns:a16="http://schemas.microsoft.com/office/drawing/2014/main" id="{2857735A-21ED-F902-FA5B-F05B46C4DB0D}"/>
              </a:ext>
            </a:extLst>
          </p:cNvPr>
          <p:cNvSpPr txBox="1"/>
          <p:nvPr/>
        </p:nvSpPr>
        <p:spPr>
          <a:xfrm>
            <a:off x="733612" y="2550465"/>
            <a:ext cx="5944505" cy="2308324"/>
          </a:xfrm>
          <a:prstGeom prst="rect">
            <a:avLst/>
          </a:prstGeom>
          <a:noFill/>
        </p:spPr>
        <p:txBody>
          <a:bodyPr wrap="square">
            <a:spAutoFit/>
          </a:bodyPr>
          <a:lstStyle/>
          <a:p>
            <a:r>
              <a:rPr lang="en-US" sz="2400" b="1" dirty="0"/>
              <a:t>Takeaway:</a:t>
            </a:r>
            <a:r>
              <a:rPr lang="en-US" sz="2400" dirty="0"/>
              <a:t> Always use a spatial cross-validation strategy when evaluating a model built with spatial data. Your reported accuracy will be lower, but it will be an honest reflection of your model's true predictive power.</a:t>
            </a:r>
          </a:p>
        </p:txBody>
      </p:sp>
      <p:graphicFrame>
        <p:nvGraphicFramePr>
          <p:cNvPr id="2" name="Table 1">
            <a:extLst>
              <a:ext uri="{FF2B5EF4-FFF2-40B4-BE49-F238E27FC236}">
                <a16:creationId xmlns:a16="http://schemas.microsoft.com/office/drawing/2014/main" id="{00816FB0-BB7B-EB92-561C-9D8202ECC855}"/>
              </a:ext>
            </a:extLst>
          </p:cNvPr>
          <p:cNvGraphicFramePr>
            <a:graphicFrameLocks noGrp="1"/>
          </p:cNvGraphicFramePr>
          <p:nvPr>
            <p:extLst>
              <p:ext uri="{D42A27DB-BD31-4B8C-83A1-F6EECF244321}">
                <p14:modId xmlns:p14="http://schemas.microsoft.com/office/powerpoint/2010/main" val="2092757352"/>
              </p:ext>
            </p:extLst>
          </p:nvPr>
        </p:nvGraphicFramePr>
        <p:xfrm>
          <a:off x="733613" y="1508648"/>
          <a:ext cx="6349239" cy="731520"/>
        </p:xfrm>
        <a:graphic>
          <a:graphicData uri="http://schemas.openxmlformats.org/drawingml/2006/table">
            <a:tbl>
              <a:tblPr/>
              <a:tblGrid>
                <a:gridCol w="2116413">
                  <a:extLst>
                    <a:ext uri="{9D8B030D-6E8A-4147-A177-3AD203B41FA5}">
                      <a16:colId xmlns:a16="http://schemas.microsoft.com/office/drawing/2014/main" val="1988918880"/>
                    </a:ext>
                  </a:extLst>
                </a:gridCol>
                <a:gridCol w="2116413">
                  <a:extLst>
                    <a:ext uri="{9D8B030D-6E8A-4147-A177-3AD203B41FA5}">
                      <a16:colId xmlns:a16="http://schemas.microsoft.com/office/drawing/2014/main" val="4291607508"/>
                    </a:ext>
                  </a:extLst>
                </a:gridCol>
                <a:gridCol w="2116413">
                  <a:extLst>
                    <a:ext uri="{9D8B030D-6E8A-4147-A177-3AD203B41FA5}">
                      <a16:colId xmlns:a16="http://schemas.microsoft.com/office/drawing/2014/main" val="3660971186"/>
                    </a:ext>
                  </a:extLst>
                </a:gridCol>
              </a:tblGrid>
              <a:tr h="0">
                <a:tc>
                  <a:txBody>
                    <a:bodyPr/>
                    <a:lstStyle/>
                    <a:p>
                      <a:pPr algn="l">
                        <a:buNone/>
                      </a:pPr>
                      <a:r>
                        <a:rPr lang="en-IN" b="1"/>
                        <a:t>Metric</a:t>
                      </a:r>
                      <a:endParaRPr lang="en-IN"/>
                    </a:p>
                  </a:txBody>
                  <a:tcPr anchor="ctr">
                    <a:lnL>
                      <a:noFill/>
                    </a:lnL>
                    <a:lnR>
                      <a:noFill/>
                    </a:lnR>
                    <a:lnT>
                      <a:noFill/>
                    </a:lnT>
                    <a:lnB>
                      <a:noFill/>
                    </a:lnB>
                    <a:noFill/>
                  </a:tcPr>
                </a:tc>
                <a:tc>
                  <a:txBody>
                    <a:bodyPr/>
                    <a:lstStyle/>
                    <a:p>
                      <a:pPr algn="l">
                        <a:buNone/>
                      </a:pPr>
                      <a:r>
                        <a:rPr lang="en-IN" b="1"/>
                        <a:t>Standard CV Result</a:t>
                      </a:r>
                      <a:endParaRPr lang="en-IN"/>
                    </a:p>
                  </a:txBody>
                  <a:tcPr anchor="ctr">
                    <a:lnL>
                      <a:noFill/>
                    </a:lnL>
                    <a:lnR>
                      <a:noFill/>
                    </a:lnR>
                    <a:lnT>
                      <a:noFill/>
                    </a:lnT>
                    <a:lnB>
                      <a:noFill/>
                    </a:lnB>
                    <a:noFill/>
                  </a:tcPr>
                </a:tc>
                <a:tc>
                  <a:txBody>
                    <a:bodyPr/>
                    <a:lstStyle/>
                    <a:p>
                      <a:pPr algn="l">
                        <a:buNone/>
                      </a:pPr>
                      <a:r>
                        <a:rPr lang="en-IN" b="1"/>
                        <a:t>Spatial CV Result</a:t>
                      </a:r>
                      <a:endParaRPr lang="en-IN"/>
                    </a:p>
                  </a:txBody>
                  <a:tcPr anchor="ctr">
                    <a:lnL>
                      <a:noFill/>
                    </a:lnL>
                    <a:lnR>
                      <a:noFill/>
                    </a:lnR>
                    <a:lnT>
                      <a:noFill/>
                    </a:lnT>
                    <a:lnB>
                      <a:noFill/>
                    </a:lnB>
                    <a:noFill/>
                  </a:tcPr>
                </a:tc>
                <a:extLst>
                  <a:ext uri="{0D108BD9-81ED-4DB2-BD59-A6C34878D82A}">
                    <a16:rowId xmlns:a16="http://schemas.microsoft.com/office/drawing/2014/main" val="3977153478"/>
                  </a:ext>
                </a:extLst>
              </a:tr>
              <a:tr h="0">
                <a:tc>
                  <a:txBody>
                    <a:bodyPr/>
                    <a:lstStyle/>
                    <a:p>
                      <a:pPr algn="l">
                        <a:buNone/>
                      </a:pPr>
                      <a:r>
                        <a:rPr lang="en-IN" b="1"/>
                        <a:t>Accuracy</a:t>
                      </a:r>
                      <a:endParaRPr lang="en-IN"/>
                    </a:p>
                  </a:txBody>
                  <a:tcPr anchor="ctr">
                    <a:lnL>
                      <a:noFill/>
                    </a:lnL>
                    <a:lnR>
                      <a:noFill/>
                    </a:lnR>
                    <a:lnT>
                      <a:noFill/>
                    </a:lnT>
                    <a:lnB>
                      <a:noFill/>
                    </a:lnB>
                    <a:noFill/>
                  </a:tcPr>
                </a:tc>
                <a:tc>
                  <a:txBody>
                    <a:bodyPr/>
                    <a:lstStyle/>
                    <a:p>
                      <a:pPr algn="l">
                        <a:buNone/>
                      </a:pPr>
                      <a:r>
                        <a:rPr lang="en-IN"/>
                        <a:t>0.92 </a:t>
                      </a:r>
                      <a:r>
                        <a:rPr lang="en-IN" i="1"/>
                        <a:t>(Optimistic)</a:t>
                      </a:r>
                      <a:endParaRPr lang="en-IN"/>
                    </a:p>
                  </a:txBody>
                  <a:tcPr anchor="ctr">
                    <a:lnL>
                      <a:noFill/>
                    </a:lnL>
                    <a:lnR>
                      <a:noFill/>
                    </a:lnR>
                    <a:lnT>
                      <a:noFill/>
                    </a:lnT>
                    <a:lnB>
                      <a:noFill/>
                    </a:lnB>
                    <a:noFill/>
                  </a:tcPr>
                </a:tc>
                <a:tc>
                  <a:txBody>
                    <a:bodyPr/>
                    <a:lstStyle/>
                    <a:p>
                      <a:pPr algn="l">
                        <a:buNone/>
                      </a:pPr>
                      <a:r>
                        <a:rPr lang="en-IN" dirty="0"/>
                        <a:t>0.78 </a:t>
                      </a:r>
                      <a:r>
                        <a:rPr lang="en-IN" i="1" dirty="0"/>
                        <a:t>(Realistic)</a:t>
                      </a:r>
                      <a:endParaRPr lang="en-IN" dirty="0"/>
                    </a:p>
                  </a:txBody>
                  <a:tcPr anchor="ctr">
                    <a:lnL>
                      <a:noFill/>
                    </a:lnL>
                    <a:lnR>
                      <a:noFill/>
                    </a:lnR>
                    <a:lnT>
                      <a:noFill/>
                    </a:lnT>
                    <a:lnB>
                      <a:noFill/>
                    </a:lnB>
                    <a:noFill/>
                  </a:tcPr>
                </a:tc>
                <a:extLst>
                  <a:ext uri="{0D108BD9-81ED-4DB2-BD59-A6C34878D82A}">
                    <a16:rowId xmlns:a16="http://schemas.microsoft.com/office/drawing/2014/main" val="196790289"/>
                  </a:ext>
                </a:extLst>
              </a:tr>
            </a:tbl>
          </a:graphicData>
        </a:graphic>
      </p:graphicFrame>
      <p:pic>
        <p:nvPicPr>
          <p:cNvPr id="17410" name="Picture 2">
            <a:extLst>
              <a:ext uri="{FF2B5EF4-FFF2-40B4-BE49-F238E27FC236}">
                <a16:creationId xmlns:a16="http://schemas.microsoft.com/office/drawing/2014/main" id="{0335F17F-D4CC-ED74-BD60-C7BB363E67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15" t="14098" r="18779" b="8524"/>
          <a:stretch>
            <a:fillRect/>
          </a:stretch>
        </p:blipFill>
        <p:spPr bwMode="auto">
          <a:xfrm>
            <a:off x="7444550" y="1678899"/>
            <a:ext cx="3751509" cy="42497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E9B279-2F2A-BE95-74BF-2615576465D7}"/>
              </a:ext>
            </a:extLst>
          </p:cNvPr>
          <p:cNvSpPr txBox="1"/>
          <p:nvPr/>
        </p:nvSpPr>
        <p:spPr>
          <a:xfrm>
            <a:off x="8112968" y="5846739"/>
            <a:ext cx="2908104" cy="369332"/>
          </a:xfrm>
          <a:prstGeom prst="rect">
            <a:avLst/>
          </a:prstGeom>
          <a:noFill/>
        </p:spPr>
        <p:txBody>
          <a:bodyPr wrap="none" rtlCol="0">
            <a:spAutoFit/>
          </a:bodyPr>
          <a:lstStyle/>
          <a:p>
            <a:r>
              <a:rPr lang="en-US" dirty="0"/>
              <a:t>Standard CV           Spatial CV</a:t>
            </a:r>
            <a:endParaRPr lang="en-IN" dirty="0"/>
          </a:p>
        </p:txBody>
      </p:sp>
    </p:spTree>
    <p:extLst>
      <p:ext uri="{BB962C8B-B14F-4D97-AF65-F5344CB8AC3E}">
        <p14:creationId xmlns:p14="http://schemas.microsoft.com/office/powerpoint/2010/main" val="2486707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1214F-CDF2-C7EA-ECC0-3C3FEB1719A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C7F4A80-E5F9-49F2-3618-CFBD2B3AEC4C}"/>
              </a:ext>
            </a:extLst>
          </p:cNvPr>
          <p:cNvSpPr>
            <a:spLocks noGrp="1"/>
          </p:cNvSpPr>
          <p:nvPr>
            <p:ph type="title"/>
          </p:nvPr>
        </p:nvSpPr>
        <p:spPr>
          <a:xfrm>
            <a:off x="448800" y="183085"/>
            <a:ext cx="11294400" cy="1325563"/>
          </a:xfrm>
        </p:spPr>
        <p:txBody>
          <a:bodyPr>
            <a:normAutofit/>
          </a:bodyPr>
          <a:lstStyle/>
          <a:p>
            <a:r>
              <a:rPr lang="en-IN" b="1" dirty="0">
                <a:solidFill>
                  <a:srgbClr val="002060"/>
                </a:solidFill>
              </a:rPr>
              <a:t>Summary of Spatial Classification</a:t>
            </a:r>
            <a:endParaRPr lang="en-IN" dirty="0">
              <a:solidFill>
                <a:srgbClr val="002060"/>
              </a:solidFill>
            </a:endParaRPr>
          </a:p>
        </p:txBody>
      </p:sp>
      <p:sp>
        <p:nvSpPr>
          <p:cNvPr id="3" name="TextBox 2">
            <a:extLst>
              <a:ext uri="{FF2B5EF4-FFF2-40B4-BE49-F238E27FC236}">
                <a16:creationId xmlns:a16="http://schemas.microsoft.com/office/drawing/2014/main" id="{DF436884-AA4A-8388-CC2F-8CA39F7FDFE4}"/>
              </a:ext>
            </a:extLst>
          </p:cNvPr>
          <p:cNvSpPr txBox="1"/>
          <p:nvPr/>
        </p:nvSpPr>
        <p:spPr>
          <a:xfrm>
            <a:off x="1755895" y="1536174"/>
            <a:ext cx="8680210" cy="3785652"/>
          </a:xfrm>
          <a:prstGeom prst="rect">
            <a:avLst/>
          </a:prstGeom>
          <a:noFill/>
        </p:spPr>
        <p:txBody>
          <a:bodyPr wrap="square">
            <a:spAutoFit/>
          </a:bodyPr>
          <a:lstStyle/>
          <a:p>
            <a:pPr marL="342900" indent="-342900">
              <a:buFont typeface="Arial" panose="020B0604020202020204" pitchFamily="34" charset="0"/>
              <a:buChar char="•"/>
            </a:pPr>
            <a:r>
              <a:rPr lang="en-US" sz="2400" dirty="0"/>
              <a:t>Spatial classification is about predicting categories for geographic features.</a:t>
            </a:r>
          </a:p>
          <a:p>
            <a:pPr marL="342900" indent="-342900">
              <a:buFont typeface="Arial" panose="020B0604020202020204" pitchFamily="34" charset="0"/>
              <a:buChar char="•"/>
            </a:pPr>
            <a:r>
              <a:rPr lang="en-US" sz="2400" dirty="0"/>
              <a:t>The key to making classifiers "spatial" is to feed them features that encode spatial context (distance, density, neighborhood stats).</a:t>
            </a:r>
          </a:p>
          <a:p>
            <a:pPr marL="342900" indent="-342900">
              <a:buFont typeface="Arial" panose="020B0604020202020204" pitchFamily="34" charset="0"/>
              <a:buChar char="•"/>
            </a:pPr>
            <a:r>
              <a:rPr lang="en-US" sz="2400" b="1" dirty="0"/>
              <a:t>Random Forests</a:t>
            </a:r>
            <a:r>
              <a:rPr lang="en-US" sz="2400" dirty="0"/>
              <a:t> are robust, accurate, and provide feature importance.</a:t>
            </a:r>
          </a:p>
          <a:p>
            <a:pPr marL="342900" indent="-342900">
              <a:buFont typeface="Arial" panose="020B0604020202020204" pitchFamily="34" charset="0"/>
              <a:buChar char="•"/>
            </a:pPr>
            <a:r>
              <a:rPr lang="en-US" sz="2400" b="1" dirty="0"/>
              <a:t>SVMs</a:t>
            </a:r>
            <a:r>
              <a:rPr lang="en-US" sz="2400" dirty="0"/>
              <a:t> are powerful for non-linear problems with many features.</a:t>
            </a:r>
          </a:p>
          <a:p>
            <a:pPr marL="342900" indent="-342900">
              <a:buFont typeface="Arial" panose="020B0604020202020204" pitchFamily="34" charset="0"/>
              <a:buChar char="•"/>
            </a:pPr>
            <a:r>
              <a:rPr lang="en-US" sz="2400" b="1" dirty="0"/>
              <a:t>Crucially,</a:t>
            </a:r>
            <a:r>
              <a:rPr lang="en-US" sz="2400" dirty="0"/>
              <a:t> you must use </a:t>
            </a:r>
            <a:r>
              <a:rPr lang="en-US" sz="2400" b="1" dirty="0"/>
              <a:t>Spatial Cross-Validation</a:t>
            </a:r>
            <a:r>
              <a:rPr lang="en-US" sz="2400" dirty="0"/>
              <a:t> to get an honest assessment of your model's performance.</a:t>
            </a:r>
          </a:p>
        </p:txBody>
      </p:sp>
    </p:spTree>
    <p:extLst>
      <p:ext uri="{BB962C8B-B14F-4D97-AF65-F5344CB8AC3E}">
        <p14:creationId xmlns:p14="http://schemas.microsoft.com/office/powerpoint/2010/main" val="3936939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a:extLst>
            <a:ext uri="{FF2B5EF4-FFF2-40B4-BE49-F238E27FC236}">
              <a16:creationId xmlns:a16="http://schemas.microsoft.com/office/drawing/2014/main" id="{2D066627-0491-0325-BA4E-214072F11E4B}"/>
            </a:ext>
          </a:extLst>
        </p:cNvPr>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24C0ECFA-8874-2534-BBF4-62DD4B31622B}"/>
              </a:ext>
            </a:extLst>
          </p:cNvPr>
          <p:cNvSpPr/>
          <p:nvPr/>
        </p:nvSpPr>
        <p:spPr>
          <a:xfrm rot="16200000">
            <a:off x="6283960" y="-783272"/>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r>
              <a:rPr lang="en-IN" b="1" dirty="0">
                <a:solidFill>
                  <a:schemeClr val="tx1"/>
                </a:solidFill>
              </a:rPr>
              <a:t> </a:t>
            </a:r>
            <a:r>
              <a:rPr lang="en-IN" sz="4400" dirty="0">
                <a:solidFill>
                  <a:schemeClr val="tx1"/>
                </a:solidFill>
              </a:rPr>
              <a:t>Spatial Clustering Techniques</a:t>
            </a:r>
            <a:endParaRPr lang="en-IN" dirty="0">
              <a:solidFill>
                <a:schemeClr val="tx1"/>
              </a:solidFill>
            </a:endParaRPr>
          </a:p>
        </p:txBody>
      </p:sp>
    </p:spTree>
    <p:extLst>
      <p:ext uri="{BB962C8B-B14F-4D97-AF65-F5344CB8AC3E}">
        <p14:creationId xmlns:p14="http://schemas.microsoft.com/office/powerpoint/2010/main" val="4091711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D81F4-3052-7B23-B138-C1A436A7A49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44B0E5-C632-1037-826F-BF2988DA1DDB}"/>
              </a:ext>
            </a:extLst>
          </p:cNvPr>
          <p:cNvSpPr>
            <a:spLocks noGrp="1"/>
          </p:cNvSpPr>
          <p:nvPr>
            <p:ph type="title"/>
          </p:nvPr>
        </p:nvSpPr>
        <p:spPr>
          <a:xfrm>
            <a:off x="431633" y="183085"/>
            <a:ext cx="11972728" cy="1325563"/>
          </a:xfrm>
        </p:spPr>
        <p:txBody>
          <a:bodyPr>
            <a:normAutofit/>
          </a:bodyPr>
          <a:lstStyle/>
          <a:p>
            <a:r>
              <a:rPr lang="en-US" b="1" dirty="0">
                <a:solidFill>
                  <a:srgbClr val="002060"/>
                </a:solidFill>
              </a:rPr>
              <a:t>What is Spatial Clustering? (Unsupervised Learning)</a:t>
            </a:r>
            <a:endParaRPr lang="en-IN" b="1" dirty="0">
              <a:solidFill>
                <a:srgbClr val="002060"/>
              </a:solidFill>
            </a:endParaRPr>
          </a:p>
        </p:txBody>
      </p:sp>
      <p:sp>
        <p:nvSpPr>
          <p:cNvPr id="2" name="TextBox 1">
            <a:extLst>
              <a:ext uri="{FF2B5EF4-FFF2-40B4-BE49-F238E27FC236}">
                <a16:creationId xmlns:a16="http://schemas.microsoft.com/office/drawing/2014/main" id="{9873FA73-96A1-BEE1-F5EF-14E7EFB92F28}"/>
              </a:ext>
            </a:extLst>
          </p:cNvPr>
          <p:cNvSpPr txBox="1"/>
          <p:nvPr/>
        </p:nvSpPr>
        <p:spPr>
          <a:xfrm>
            <a:off x="653572" y="1681035"/>
            <a:ext cx="6062021"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t>Definition:</a:t>
            </a:r>
            <a:r>
              <a:rPr lang="en-US" sz="2400" dirty="0"/>
              <a:t> The process of grouping a set of geographic objects into clusters, such that objects in the same cluster are more similar to each other than to objects in other clusters.</a:t>
            </a:r>
          </a:p>
          <a:p>
            <a:pPr marL="342900" indent="-342900">
              <a:buFont typeface="Arial" panose="020B0604020202020204" pitchFamily="34" charset="0"/>
              <a:buChar char="•"/>
            </a:pPr>
            <a:r>
              <a:rPr lang="en-US" sz="2400" b="1" dirty="0"/>
              <a:t>It's Unsupervised:</a:t>
            </a:r>
            <a:r>
              <a:rPr lang="en-US" sz="2400" dirty="0"/>
              <a:t> We don't provide the algorithm with any "right answers" or labels. It discovers the patterns on its own.</a:t>
            </a:r>
          </a:p>
          <a:p>
            <a:pPr marL="342900" indent="-342900">
              <a:buFont typeface="Arial" panose="020B0604020202020204" pitchFamily="34" charset="0"/>
              <a:buChar char="•"/>
            </a:pPr>
            <a:r>
              <a:rPr lang="en-US" sz="2400" b="1" dirty="0"/>
              <a:t>Key Idea:</a:t>
            </a:r>
            <a:r>
              <a:rPr lang="en-US" sz="2400" dirty="0"/>
              <a:t> The goal is to maximize </a:t>
            </a:r>
            <a:r>
              <a:rPr lang="en-US" sz="2400" b="1" dirty="0"/>
              <a:t>intra-cluster similarity</a:t>
            </a:r>
            <a:r>
              <a:rPr lang="en-US" sz="2400" dirty="0"/>
              <a:t> and minimize </a:t>
            </a:r>
            <a:r>
              <a:rPr lang="en-US" sz="2400" b="1" dirty="0"/>
              <a:t>inter-cluster similarity</a:t>
            </a:r>
            <a:r>
              <a:rPr lang="en-US" sz="2400" dirty="0"/>
              <a:t>.</a:t>
            </a:r>
          </a:p>
        </p:txBody>
      </p:sp>
      <p:pic>
        <p:nvPicPr>
          <p:cNvPr id="4" name="Picture 3">
            <a:extLst>
              <a:ext uri="{FF2B5EF4-FFF2-40B4-BE49-F238E27FC236}">
                <a16:creationId xmlns:a16="http://schemas.microsoft.com/office/drawing/2014/main" id="{FC50CF1F-48F9-10F4-C346-CF30B190921F}"/>
              </a:ext>
            </a:extLst>
          </p:cNvPr>
          <p:cNvPicPr>
            <a:picLocks noChangeAspect="1"/>
          </p:cNvPicPr>
          <p:nvPr/>
        </p:nvPicPr>
        <p:blipFill>
          <a:blip r:embed="rId2"/>
          <a:stretch>
            <a:fillRect/>
          </a:stretch>
        </p:blipFill>
        <p:spPr>
          <a:xfrm>
            <a:off x="7667469" y="2000278"/>
            <a:ext cx="3415635" cy="3030143"/>
          </a:xfrm>
          <a:prstGeom prst="rect">
            <a:avLst/>
          </a:prstGeom>
        </p:spPr>
      </p:pic>
    </p:spTree>
    <p:extLst>
      <p:ext uri="{BB962C8B-B14F-4D97-AF65-F5344CB8AC3E}">
        <p14:creationId xmlns:p14="http://schemas.microsoft.com/office/powerpoint/2010/main" val="3407693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F001B-247F-BF60-036C-FA6F2C40B9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200E0F-B1D7-509C-C27C-B0A37005CB1F}"/>
              </a:ext>
            </a:extLst>
          </p:cNvPr>
          <p:cNvSpPr>
            <a:spLocks noGrp="1"/>
          </p:cNvSpPr>
          <p:nvPr>
            <p:ph type="title"/>
          </p:nvPr>
        </p:nvSpPr>
        <p:spPr>
          <a:xfrm>
            <a:off x="559049" y="198075"/>
            <a:ext cx="11515528" cy="1325563"/>
          </a:xfrm>
        </p:spPr>
        <p:txBody>
          <a:bodyPr>
            <a:normAutofit/>
          </a:bodyPr>
          <a:lstStyle/>
          <a:p>
            <a:r>
              <a:rPr lang="en-US" b="1" dirty="0">
                <a:solidFill>
                  <a:srgbClr val="002060"/>
                </a:solidFill>
              </a:rPr>
              <a:t>Why is "Spatial" Clustering Different?</a:t>
            </a:r>
            <a:endParaRPr lang="en-IN" b="1" dirty="0">
              <a:solidFill>
                <a:srgbClr val="002060"/>
              </a:solidFill>
            </a:endParaRPr>
          </a:p>
        </p:txBody>
      </p:sp>
      <p:sp>
        <p:nvSpPr>
          <p:cNvPr id="2" name="TextBox 1">
            <a:extLst>
              <a:ext uri="{FF2B5EF4-FFF2-40B4-BE49-F238E27FC236}">
                <a16:creationId xmlns:a16="http://schemas.microsoft.com/office/drawing/2014/main" id="{AFFF452A-D06B-CE02-AE09-73FFF78AF2FD}"/>
              </a:ext>
            </a:extLst>
          </p:cNvPr>
          <p:cNvSpPr txBox="1"/>
          <p:nvPr/>
        </p:nvSpPr>
        <p:spPr>
          <a:xfrm>
            <a:off x="559049" y="1276300"/>
            <a:ext cx="6493823" cy="5262979"/>
          </a:xfrm>
          <a:prstGeom prst="rect">
            <a:avLst/>
          </a:prstGeom>
          <a:noFill/>
        </p:spPr>
        <p:txBody>
          <a:bodyPr wrap="square">
            <a:spAutoFit/>
          </a:bodyPr>
          <a:lstStyle/>
          <a:p>
            <a:pPr marL="285750" indent="-285750">
              <a:buFont typeface="Arial" panose="020B0604020202020204" pitchFamily="34" charset="0"/>
              <a:buChar char="•"/>
            </a:pPr>
            <a:r>
              <a:rPr lang="en-US" sz="2400" b="1" dirty="0"/>
              <a:t>Standard Clustering:</a:t>
            </a:r>
            <a:r>
              <a:rPr lang="en-US" sz="2400" dirty="0"/>
              <a:t> Groups data based only on its </a:t>
            </a:r>
            <a:r>
              <a:rPr lang="en-US" sz="2400" b="1" dirty="0"/>
              <a:t>attributes</a:t>
            </a:r>
            <a:r>
              <a:rPr lang="en-US" sz="2400" dirty="0"/>
              <a:t>.</a:t>
            </a:r>
          </a:p>
          <a:p>
            <a:pPr marL="914400" lvl="1" indent="-457200">
              <a:buFont typeface="+mj-lt"/>
              <a:buAutoNum type="alphaLcPeriod"/>
            </a:pPr>
            <a:r>
              <a:rPr lang="en-US" sz="2400" i="1" dirty="0"/>
              <a:t>Example:</a:t>
            </a:r>
            <a:r>
              <a:rPr lang="en-US" sz="2400" dirty="0"/>
              <a:t> Clustering houses based only on price and </a:t>
            </a:r>
            <a:r>
              <a:rPr lang="en-US" sz="2400" dirty="0" err="1"/>
              <a:t>square_footage</a:t>
            </a:r>
            <a:r>
              <a:rPr lang="en-US" sz="2400" dirty="0"/>
              <a:t>. You might find a cluster of "large, expensive homes."</a:t>
            </a:r>
          </a:p>
          <a:p>
            <a:pPr marL="285750" indent="-285750">
              <a:buFont typeface="Arial" panose="020B0604020202020204" pitchFamily="34" charset="0"/>
              <a:buChar char="•"/>
            </a:pPr>
            <a:r>
              <a:rPr lang="en-US" sz="2400" b="1" dirty="0"/>
              <a:t>Spatial Clustering:</a:t>
            </a:r>
            <a:r>
              <a:rPr lang="en-US" sz="2400" dirty="0"/>
              <a:t> Groups data based on its </a:t>
            </a:r>
            <a:r>
              <a:rPr lang="en-US" sz="2400" b="1" dirty="0"/>
              <a:t>attributes AND its geographic location</a:t>
            </a:r>
            <a:r>
              <a:rPr lang="en-US" sz="2400" dirty="0"/>
              <a:t>.</a:t>
            </a:r>
          </a:p>
          <a:p>
            <a:pPr marL="914400" lvl="1" indent="-457200">
              <a:buFont typeface="+mj-lt"/>
              <a:buAutoNum type="alphaLcPeriod"/>
            </a:pPr>
            <a:r>
              <a:rPr lang="en-US" sz="2400" i="1" dirty="0"/>
              <a:t>Example:</a:t>
            </a:r>
            <a:r>
              <a:rPr lang="en-US" sz="2400" dirty="0"/>
              <a:t> Clustering houses based on price, </a:t>
            </a:r>
            <a:r>
              <a:rPr lang="en-US" sz="2400" dirty="0" err="1"/>
              <a:t>square_footage</a:t>
            </a:r>
            <a:r>
              <a:rPr lang="en-US" sz="2400" dirty="0"/>
              <a:t>, AND their coordinates. You would find geographically contiguous clusters of "large, expensive homes in the western suburb" and "small, expensive condos downtown."</a:t>
            </a:r>
          </a:p>
        </p:txBody>
      </p:sp>
      <p:pic>
        <p:nvPicPr>
          <p:cNvPr id="6" name="Picture 5">
            <a:extLst>
              <a:ext uri="{FF2B5EF4-FFF2-40B4-BE49-F238E27FC236}">
                <a16:creationId xmlns:a16="http://schemas.microsoft.com/office/drawing/2014/main" id="{43B99BD9-CD01-97E6-88F1-3D3CA97CC6C2}"/>
              </a:ext>
            </a:extLst>
          </p:cNvPr>
          <p:cNvPicPr>
            <a:picLocks noChangeAspect="1"/>
          </p:cNvPicPr>
          <p:nvPr/>
        </p:nvPicPr>
        <p:blipFill>
          <a:blip r:embed="rId2"/>
          <a:stretch>
            <a:fillRect/>
          </a:stretch>
        </p:blipFill>
        <p:spPr>
          <a:xfrm>
            <a:off x="7385812" y="2069261"/>
            <a:ext cx="4001058" cy="3439005"/>
          </a:xfrm>
          <a:prstGeom prst="rect">
            <a:avLst/>
          </a:prstGeom>
        </p:spPr>
      </p:pic>
    </p:spTree>
    <p:extLst>
      <p:ext uri="{BB962C8B-B14F-4D97-AF65-F5344CB8AC3E}">
        <p14:creationId xmlns:p14="http://schemas.microsoft.com/office/powerpoint/2010/main" val="2016376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9D841-2A78-668E-BE88-9751A73CA0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AD38229-71D1-578D-C89A-B3796BC4DF89}"/>
              </a:ext>
            </a:extLst>
          </p:cNvPr>
          <p:cNvSpPr>
            <a:spLocks noGrp="1"/>
          </p:cNvSpPr>
          <p:nvPr>
            <p:ph type="title"/>
          </p:nvPr>
        </p:nvSpPr>
        <p:spPr>
          <a:xfrm>
            <a:off x="559049" y="198075"/>
            <a:ext cx="11515528" cy="1325563"/>
          </a:xfrm>
        </p:spPr>
        <p:txBody>
          <a:bodyPr>
            <a:normAutofit/>
          </a:bodyPr>
          <a:lstStyle/>
          <a:p>
            <a:r>
              <a:rPr lang="en-IN" b="1" dirty="0">
                <a:solidFill>
                  <a:srgbClr val="002060"/>
                </a:solidFill>
              </a:rPr>
              <a:t>Models We Will Cover</a:t>
            </a:r>
          </a:p>
        </p:txBody>
      </p:sp>
      <p:sp>
        <p:nvSpPr>
          <p:cNvPr id="2" name="TextBox 1">
            <a:extLst>
              <a:ext uri="{FF2B5EF4-FFF2-40B4-BE49-F238E27FC236}">
                <a16:creationId xmlns:a16="http://schemas.microsoft.com/office/drawing/2014/main" id="{6C109D97-07B4-5599-DEB4-610D8BE1B6DD}"/>
              </a:ext>
            </a:extLst>
          </p:cNvPr>
          <p:cNvSpPr txBox="1"/>
          <p:nvPr/>
        </p:nvSpPr>
        <p:spPr>
          <a:xfrm>
            <a:off x="678971" y="1688529"/>
            <a:ext cx="5536951" cy="3785652"/>
          </a:xfrm>
          <a:prstGeom prst="rect">
            <a:avLst/>
          </a:prstGeom>
          <a:noFill/>
        </p:spPr>
        <p:txBody>
          <a:bodyPr wrap="square">
            <a:spAutoFit/>
          </a:bodyPr>
          <a:lstStyle/>
          <a:p>
            <a:pPr marL="342900" indent="-342900">
              <a:buFont typeface="Arial" panose="020B0604020202020204" pitchFamily="34" charset="0"/>
              <a:buChar char="•"/>
            </a:pPr>
            <a:r>
              <a:rPr lang="en-US" sz="2400" b="1" dirty="0"/>
              <a:t>Partitioning Methods:</a:t>
            </a:r>
            <a:r>
              <a:rPr lang="en-US" sz="2400" dirty="0"/>
              <a:t> K-Means and its spatial extensions (dividing data into a pre-defined number of clusters).</a:t>
            </a:r>
          </a:p>
          <a:p>
            <a:pPr marL="342900" indent="-342900">
              <a:buFont typeface="Arial" panose="020B0604020202020204" pitchFamily="34" charset="0"/>
              <a:buChar char="•"/>
            </a:pPr>
            <a:r>
              <a:rPr lang="en-US" sz="2400" b="1" dirty="0"/>
              <a:t>Density-Based Methods:</a:t>
            </a:r>
            <a:r>
              <a:rPr lang="en-US" sz="2400" dirty="0"/>
              <a:t> DBSCAN and OPTICS (finding arbitrarily shaped clusters based on how tightly packed points are).</a:t>
            </a:r>
          </a:p>
          <a:p>
            <a:pPr marL="342900" indent="-342900">
              <a:buFont typeface="Arial" panose="020B0604020202020204" pitchFamily="34" charset="0"/>
              <a:buChar char="•"/>
            </a:pPr>
            <a:r>
              <a:rPr lang="en-US" sz="2400" b="1" dirty="0"/>
              <a:t>Hierarchical Methods:</a:t>
            </a:r>
            <a:r>
              <a:rPr lang="en-US" sz="2400" dirty="0"/>
              <a:t> Hierarchical Clustering (building a tree of nested clusters).</a:t>
            </a:r>
          </a:p>
        </p:txBody>
      </p:sp>
      <p:pic>
        <p:nvPicPr>
          <p:cNvPr id="4" name="Picture 3">
            <a:extLst>
              <a:ext uri="{FF2B5EF4-FFF2-40B4-BE49-F238E27FC236}">
                <a16:creationId xmlns:a16="http://schemas.microsoft.com/office/drawing/2014/main" id="{3270EA04-E393-3F40-1424-D2D70DBCE48D}"/>
              </a:ext>
            </a:extLst>
          </p:cNvPr>
          <p:cNvPicPr>
            <a:picLocks noChangeAspect="1"/>
          </p:cNvPicPr>
          <p:nvPr/>
        </p:nvPicPr>
        <p:blipFill>
          <a:blip r:embed="rId2"/>
          <a:stretch>
            <a:fillRect/>
          </a:stretch>
        </p:blipFill>
        <p:spPr>
          <a:xfrm>
            <a:off x="6759982" y="1710798"/>
            <a:ext cx="4212699" cy="3436403"/>
          </a:xfrm>
          <a:prstGeom prst="rect">
            <a:avLst/>
          </a:prstGeom>
        </p:spPr>
      </p:pic>
    </p:spTree>
    <p:extLst>
      <p:ext uri="{BB962C8B-B14F-4D97-AF65-F5344CB8AC3E}">
        <p14:creationId xmlns:p14="http://schemas.microsoft.com/office/powerpoint/2010/main" val="296269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F4E2C-E6DA-9099-4431-401025EC510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E8B9DD-9B01-2A1F-1677-124CB52CF215}"/>
              </a:ext>
            </a:extLst>
          </p:cNvPr>
          <p:cNvSpPr>
            <a:spLocks noGrp="1"/>
          </p:cNvSpPr>
          <p:nvPr>
            <p:ph type="title"/>
          </p:nvPr>
        </p:nvSpPr>
        <p:spPr>
          <a:xfrm>
            <a:off x="559049" y="198075"/>
            <a:ext cx="11515528" cy="1325563"/>
          </a:xfrm>
        </p:spPr>
        <p:txBody>
          <a:bodyPr>
            <a:normAutofit/>
          </a:bodyPr>
          <a:lstStyle/>
          <a:p>
            <a:r>
              <a:rPr lang="en-IN" b="1" dirty="0">
                <a:solidFill>
                  <a:srgbClr val="002060"/>
                </a:solidFill>
              </a:rPr>
              <a:t>Introduction to K-Means Clustering</a:t>
            </a:r>
          </a:p>
        </p:txBody>
      </p:sp>
      <p:sp>
        <p:nvSpPr>
          <p:cNvPr id="2" name="TextBox 1">
            <a:extLst>
              <a:ext uri="{FF2B5EF4-FFF2-40B4-BE49-F238E27FC236}">
                <a16:creationId xmlns:a16="http://schemas.microsoft.com/office/drawing/2014/main" id="{E6D062A1-6DD0-3F85-053E-2ABB48BC6160}"/>
              </a:ext>
            </a:extLst>
          </p:cNvPr>
          <p:cNvSpPr txBox="1"/>
          <p:nvPr/>
        </p:nvSpPr>
        <p:spPr>
          <a:xfrm>
            <a:off x="626505" y="1255951"/>
            <a:ext cx="6328931" cy="5170646"/>
          </a:xfrm>
          <a:prstGeom prst="rect">
            <a:avLst/>
          </a:prstGeom>
          <a:noFill/>
        </p:spPr>
        <p:txBody>
          <a:bodyPr wrap="square">
            <a:spAutoFit/>
          </a:bodyPr>
          <a:lstStyle/>
          <a:p>
            <a:r>
              <a:rPr lang="en-US" sz="2200" b="1" dirty="0"/>
              <a:t>Concept:</a:t>
            </a:r>
            <a:r>
              <a:rPr lang="en-US" sz="2200" dirty="0"/>
              <a:t> A simple and popular partitioning algorithm.</a:t>
            </a:r>
          </a:p>
          <a:p>
            <a:r>
              <a:rPr lang="en-US" sz="2200" b="1" dirty="0"/>
              <a:t>Objective:</a:t>
            </a:r>
            <a:r>
              <a:rPr lang="en-US" sz="2200" dirty="0"/>
              <a:t> To partition n data points into k pre-defined clusters.</a:t>
            </a:r>
          </a:p>
          <a:p>
            <a:endParaRPr lang="en-US" sz="2200" dirty="0"/>
          </a:p>
          <a:p>
            <a:r>
              <a:rPr lang="en-US" sz="2200" b="1" dirty="0"/>
              <a:t>How it Works (Simplified):</a:t>
            </a:r>
            <a:endParaRPr lang="en-US" sz="2200" dirty="0"/>
          </a:p>
          <a:p>
            <a:pPr marL="800100" lvl="1" indent="-342900">
              <a:buFont typeface="Arial" panose="020B0604020202020204" pitchFamily="34" charset="0"/>
              <a:buChar char="•"/>
            </a:pPr>
            <a:r>
              <a:rPr lang="en-US" sz="2200" b="1" dirty="0"/>
              <a:t>Choose k:</a:t>
            </a:r>
            <a:r>
              <a:rPr lang="en-US" sz="2200" dirty="0"/>
              <a:t> You decide how many clusters you want to find.</a:t>
            </a:r>
          </a:p>
          <a:p>
            <a:pPr marL="800100" lvl="1" indent="-342900">
              <a:buFont typeface="Arial" panose="020B0604020202020204" pitchFamily="34" charset="0"/>
              <a:buChar char="•"/>
            </a:pPr>
            <a:r>
              <a:rPr lang="en-US" sz="2200" b="1" dirty="0"/>
              <a:t>Initialize:</a:t>
            </a:r>
            <a:r>
              <a:rPr lang="en-US" sz="2200" dirty="0"/>
              <a:t> Randomly place k centroids on your data space.</a:t>
            </a:r>
          </a:p>
          <a:p>
            <a:pPr marL="800100" lvl="1" indent="-342900">
              <a:buFont typeface="Arial" panose="020B0604020202020204" pitchFamily="34" charset="0"/>
              <a:buChar char="•"/>
            </a:pPr>
            <a:r>
              <a:rPr lang="en-US" sz="2200" b="1" dirty="0"/>
              <a:t>Assign:</a:t>
            </a:r>
            <a:r>
              <a:rPr lang="en-US" sz="2200" dirty="0"/>
              <a:t> Assign each data point to its nearest centroid.</a:t>
            </a:r>
          </a:p>
          <a:p>
            <a:pPr marL="800100" lvl="1" indent="-342900">
              <a:buFont typeface="Arial" panose="020B0604020202020204" pitchFamily="34" charset="0"/>
              <a:buChar char="•"/>
            </a:pPr>
            <a:r>
              <a:rPr lang="en-US" sz="2200" b="1" dirty="0"/>
              <a:t>Update:</a:t>
            </a:r>
            <a:r>
              <a:rPr lang="en-US" sz="2200" dirty="0"/>
              <a:t> Move each centroid to the average position of all the points assigned to it.</a:t>
            </a:r>
          </a:p>
          <a:p>
            <a:pPr marL="800100" lvl="1" indent="-342900">
              <a:buFont typeface="Arial" panose="020B0604020202020204" pitchFamily="34" charset="0"/>
              <a:buChar char="•"/>
            </a:pPr>
            <a:r>
              <a:rPr lang="en-US" sz="2200" b="1" dirty="0"/>
              <a:t>Repeat:</a:t>
            </a:r>
            <a:r>
              <a:rPr lang="en-US" sz="2200" dirty="0"/>
              <a:t> Repeat steps 3 and 4 until the centroids stop moving.</a:t>
            </a:r>
          </a:p>
        </p:txBody>
      </p:sp>
      <p:pic>
        <p:nvPicPr>
          <p:cNvPr id="7" name="Picture 6">
            <a:extLst>
              <a:ext uri="{FF2B5EF4-FFF2-40B4-BE49-F238E27FC236}">
                <a16:creationId xmlns:a16="http://schemas.microsoft.com/office/drawing/2014/main" id="{7FDE95A7-D1C1-49D1-0052-B3AC8B824F9A}"/>
              </a:ext>
            </a:extLst>
          </p:cNvPr>
          <p:cNvPicPr>
            <a:picLocks noChangeAspect="1"/>
          </p:cNvPicPr>
          <p:nvPr/>
        </p:nvPicPr>
        <p:blipFill>
          <a:blip r:embed="rId2"/>
          <a:stretch>
            <a:fillRect/>
          </a:stretch>
        </p:blipFill>
        <p:spPr>
          <a:xfrm>
            <a:off x="7490672" y="1902666"/>
            <a:ext cx="3896269" cy="3877216"/>
          </a:xfrm>
          <a:prstGeom prst="rect">
            <a:avLst/>
          </a:prstGeom>
        </p:spPr>
      </p:pic>
    </p:spTree>
    <p:extLst>
      <p:ext uri="{BB962C8B-B14F-4D97-AF65-F5344CB8AC3E}">
        <p14:creationId xmlns:p14="http://schemas.microsoft.com/office/powerpoint/2010/main" val="320371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41E38-36F1-1CB1-A2B9-E607765F774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2F1C0AA-CBDA-7B5D-AA5B-D21637E4926D}"/>
              </a:ext>
            </a:extLst>
          </p:cNvPr>
          <p:cNvSpPr>
            <a:spLocks noGrp="1"/>
          </p:cNvSpPr>
          <p:nvPr>
            <p:ph type="title"/>
          </p:nvPr>
        </p:nvSpPr>
        <p:spPr>
          <a:xfrm>
            <a:off x="420413" y="206733"/>
            <a:ext cx="10515600" cy="1325563"/>
          </a:xfrm>
        </p:spPr>
        <p:txBody>
          <a:bodyPr/>
          <a:lstStyle/>
          <a:p>
            <a:r>
              <a:rPr lang="en-IN" b="1" dirty="0">
                <a:solidFill>
                  <a:srgbClr val="002060"/>
                </a:solidFill>
              </a:rPr>
              <a:t>Spatial Regression Models</a:t>
            </a:r>
            <a:endParaRPr lang="en-IN" dirty="0">
              <a:solidFill>
                <a:srgbClr val="002060"/>
              </a:solidFill>
            </a:endParaRPr>
          </a:p>
        </p:txBody>
      </p:sp>
      <p:sp>
        <p:nvSpPr>
          <p:cNvPr id="3" name="TextBox 2">
            <a:extLst>
              <a:ext uri="{FF2B5EF4-FFF2-40B4-BE49-F238E27FC236}">
                <a16:creationId xmlns:a16="http://schemas.microsoft.com/office/drawing/2014/main" id="{DE9D8873-EAD5-9D4C-FA48-B89316EB1136}"/>
              </a:ext>
            </a:extLst>
          </p:cNvPr>
          <p:cNvSpPr txBox="1"/>
          <p:nvPr/>
        </p:nvSpPr>
        <p:spPr>
          <a:xfrm>
            <a:off x="555076" y="2090172"/>
            <a:ext cx="6115145" cy="2677656"/>
          </a:xfrm>
          <a:prstGeom prst="rect">
            <a:avLst/>
          </a:prstGeom>
          <a:noFill/>
        </p:spPr>
        <p:txBody>
          <a:bodyPr wrap="square">
            <a:spAutoFit/>
          </a:bodyPr>
          <a:lstStyle/>
          <a:p>
            <a:r>
              <a:rPr lang="en-US" sz="2400" b="1" dirty="0">
                <a:latin typeface="Inter"/>
              </a:rPr>
              <a:t>Modeling Relationships that Vary Across Space</a:t>
            </a:r>
          </a:p>
          <a:p>
            <a:endParaRPr lang="en-US" sz="2400" b="1" dirty="0">
              <a:latin typeface="Inter"/>
            </a:endParaRPr>
          </a:p>
          <a:p>
            <a:endParaRPr lang="en-US" sz="2400" b="1" dirty="0">
              <a:latin typeface="Inter"/>
            </a:endParaRPr>
          </a:p>
          <a:p>
            <a:r>
              <a:rPr lang="en-US" sz="2400" b="1" dirty="0">
                <a:latin typeface="Inter"/>
              </a:rPr>
              <a:t>Key Question:</a:t>
            </a:r>
            <a:r>
              <a:rPr lang="en-US" sz="2400" dirty="0">
                <a:latin typeface="Inter"/>
              </a:rPr>
              <a:t> Does the relationship between variables (e.g., education and income) stay the same everywhere in our study area, or does it change?</a:t>
            </a:r>
          </a:p>
        </p:txBody>
      </p:sp>
      <p:pic>
        <p:nvPicPr>
          <p:cNvPr id="2050" name="Picture 2">
            <a:extLst>
              <a:ext uri="{FF2B5EF4-FFF2-40B4-BE49-F238E27FC236}">
                <a16:creationId xmlns:a16="http://schemas.microsoft.com/office/drawing/2014/main" id="{9F72959B-FBD0-524B-803F-7DA126DBFE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01" t="20952" r="6746" b="21071"/>
          <a:stretch>
            <a:fillRect/>
          </a:stretch>
        </p:blipFill>
        <p:spPr bwMode="auto">
          <a:xfrm>
            <a:off x="6898821" y="1796193"/>
            <a:ext cx="4841422" cy="326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29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9320E-DB66-2B15-CF2B-A94E558E5FD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9814517-9800-8C9E-93B7-B94263DC2E0F}"/>
              </a:ext>
            </a:extLst>
          </p:cNvPr>
          <p:cNvSpPr>
            <a:spLocks noGrp="1"/>
          </p:cNvSpPr>
          <p:nvPr>
            <p:ph type="title"/>
          </p:nvPr>
        </p:nvSpPr>
        <p:spPr>
          <a:xfrm>
            <a:off x="279524" y="175590"/>
            <a:ext cx="11632951" cy="1325563"/>
          </a:xfrm>
        </p:spPr>
        <p:txBody>
          <a:bodyPr>
            <a:normAutofit/>
          </a:bodyPr>
          <a:lstStyle/>
          <a:p>
            <a:r>
              <a:rPr lang="en-US" b="1" dirty="0">
                <a:solidFill>
                  <a:srgbClr val="002060"/>
                </a:solidFill>
              </a:rPr>
              <a:t>The Limitation of Standard K-Means for Spatial Data</a:t>
            </a:r>
            <a:endParaRPr lang="en-IN" b="1" dirty="0">
              <a:solidFill>
                <a:srgbClr val="002060"/>
              </a:solidFill>
            </a:endParaRPr>
          </a:p>
        </p:txBody>
      </p:sp>
      <p:sp>
        <p:nvSpPr>
          <p:cNvPr id="2" name="TextBox 1">
            <a:extLst>
              <a:ext uri="{FF2B5EF4-FFF2-40B4-BE49-F238E27FC236}">
                <a16:creationId xmlns:a16="http://schemas.microsoft.com/office/drawing/2014/main" id="{41B35BE5-5851-3350-037E-28A837BDBBDE}"/>
              </a:ext>
            </a:extLst>
          </p:cNvPr>
          <p:cNvSpPr txBox="1"/>
          <p:nvPr/>
        </p:nvSpPr>
        <p:spPr>
          <a:xfrm>
            <a:off x="731436" y="1623210"/>
            <a:ext cx="5751810"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t>The Problem:</a:t>
            </a:r>
            <a:r>
              <a:rPr lang="en-US" sz="2400" dirty="0"/>
              <a:t> Standard K-Means is </a:t>
            </a:r>
            <a:r>
              <a:rPr lang="en-US" sz="2400" b="1" dirty="0"/>
              <a:t>spatially blind</a:t>
            </a:r>
            <a:r>
              <a:rPr lang="en-US" sz="2400" dirty="0"/>
              <a:t>. It only considers attribute similarity.</a:t>
            </a:r>
          </a:p>
          <a:p>
            <a:pPr marL="342900" indent="-342900">
              <a:buFont typeface="Arial" panose="020B0604020202020204" pitchFamily="34" charset="0"/>
              <a:buChar char="•"/>
            </a:pPr>
            <a:r>
              <a:rPr lang="en-US" sz="2400" dirty="0"/>
              <a:t>If you give it latitude and longitude as features, it will find purely geographic clusters.</a:t>
            </a:r>
          </a:p>
          <a:p>
            <a:pPr marL="342900" indent="-342900">
              <a:buFont typeface="Arial" panose="020B0604020202020204" pitchFamily="34" charset="0"/>
              <a:buChar char="•"/>
            </a:pPr>
            <a:r>
              <a:rPr lang="en-US" sz="2400" dirty="0"/>
              <a:t>If you give it only attributes like income, it will ignore geography completely.</a:t>
            </a:r>
          </a:p>
          <a:p>
            <a:r>
              <a:rPr lang="en-US" sz="2400" b="1" dirty="0"/>
              <a:t>The Result:</a:t>
            </a:r>
            <a:r>
              <a:rPr lang="en-US" sz="2400" dirty="0"/>
              <a:t> It often produces clusters that are geographically fragmented and not meaningful for spatial analysis.</a:t>
            </a:r>
          </a:p>
        </p:txBody>
      </p:sp>
      <p:pic>
        <p:nvPicPr>
          <p:cNvPr id="4" name="Picture 3">
            <a:extLst>
              <a:ext uri="{FF2B5EF4-FFF2-40B4-BE49-F238E27FC236}">
                <a16:creationId xmlns:a16="http://schemas.microsoft.com/office/drawing/2014/main" id="{446EC9DA-8F9E-C570-BA22-8D1A6AD368B8}"/>
              </a:ext>
            </a:extLst>
          </p:cNvPr>
          <p:cNvPicPr>
            <a:picLocks noChangeAspect="1"/>
          </p:cNvPicPr>
          <p:nvPr/>
        </p:nvPicPr>
        <p:blipFill>
          <a:blip r:embed="rId2"/>
          <a:stretch>
            <a:fillRect/>
          </a:stretch>
        </p:blipFill>
        <p:spPr>
          <a:xfrm>
            <a:off x="7530384" y="1903527"/>
            <a:ext cx="3172268" cy="3200847"/>
          </a:xfrm>
          <a:prstGeom prst="rect">
            <a:avLst/>
          </a:prstGeom>
        </p:spPr>
      </p:pic>
    </p:spTree>
    <p:extLst>
      <p:ext uri="{BB962C8B-B14F-4D97-AF65-F5344CB8AC3E}">
        <p14:creationId xmlns:p14="http://schemas.microsoft.com/office/powerpoint/2010/main" val="329734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F5EAD-E730-8CAD-BB2A-0119F39F788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BD3742D-9B21-CFDC-6798-BC2FE20A4EB2}"/>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Application: Creating Market Zones</a:t>
            </a:r>
          </a:p>
        </p:txBody>
      </p:sp>
      <p:sp>
        <p:nvSpPr>
          <p:cNvPr id="2" name="TextBox 1">
            <a:extLst>
              <a:ext uri="{FF2B5EF4-FFF2-40B4-BE49-F238E27FC236}">
                <a16:creationId xmlns:a16="http://schemas.microsoft.com/office/drawing/2014/main" id="{B7224AB2-D88E-B847-640C-898EB9301918}"/>
              </a:ext>
            </a:extLst>
          </p:cNvPr>
          <p:cNvSpPr txBox="1"/>
          <p:nvPr/>
        </p:nvSpPr>
        <p:spPr>
          <a:xfrm>
            <a:off x="738931" y="1501153"/>
            <a:ext cx="5751810" cy="4093428"/>
          </a:xfrm>
          <a:prstGeom prst="rect">
            <a:avLst/>
          </a:prstGeom>
          <a:noFill/>
        </p:spPr>
        <p:txBody>
          <a:bodyPr wrap="square">
            <a:spAutoFit/>
          </a:bodyPr>
          <a:lstStyle/>
          <a:p>
            <a:pPr marL="342900" indent="-342900">
              <a:buFont typeface="Arial" panose="020B0604020202020204" pitchFamily="34" charset="0"/>
              <a:buChar char="•"/>
            </a:pPr>
            <a:r>
              <a:rPr lang="en-US" sz="2400" b="1" dirty="0"/>
              <a:t>Objective:</a:t>
            </a:r>
            <a:r>
              <a:rPr lang="en-US" sz="2400" dirty="0"/>
              <a:t> A retail company wants to divide a city into 5 distinct market zones for targeted advertising.</a:t>
            </a:r>
          </a:p>
          <a:p>
            <a:pPr marL="342900" indent="-342900">
              <a:buFont typeface="Arial" panose="020B0604020202020204" pitchFamily="34" charset="0"/>
              <a:buChar char="•"/>
            </a:pPr>
            <a:r>
              <a:rPr lang="en-US" sz="2400" b="1" dirty="0"/>
              <a:t>Data:</a:t>
            </a:r>
            <a:r>
              <a:rPr lang="en-US" sz="2400" dirty="0"/>
              <a:t> Census tracts (polygons) with demographic data </a:t>
            </a:r>
            <a:r>
              <a:rPr lang="en-US" sz="2000" dirty="0"/>
              <a:t>(</a:t>
            </a:r>
            <a:r>
              <a:rPr lang="en-US" sz="2000" dirty="0" err="1"/>
              <a:t>avg_income</a:t>
            </a:r>
            <a:r>
              <a:rPr lang="en-US" sz="2000" dirty="0"/>
              <a:t>, </a:t>
            </a:r>
            <a:r>
              <a:rPr lang="en-US" sz="2000" dirty="0" err="1"/>
              <a:t>population_density</a:t>
            </a:r>
            <a:r>
              <a:rPr lang="en-US" sz="2000" dirty="0"/>
              <a:t>, %_</a:t>
            </a:r>
            <a:r>
              <a:rPr lang="en-US" sz="2000" dirty="0" err="1"/>
              <a:t>with_kids</a:t>
            </a:r>
            <a:r>
              <a:rPr lang="en-US" sz="2000" dirty="0"/>
              <a:t>).</a:t>
            </a:r>
            <a:endParaRPr lang="en-US" sz="2400" dirty="0"/>
          </a:p>
          <a:p>
            <a:pPr marL="342900" indent="-342900">
              <a:buFont typeface="Arial" panose="020B0604020202020204" pitchFamily="34" charset="0"/>
              <a:buChar char="•"/>
            </a:pPr>
            <a:r>
              <a:rPr lang="en-US" sz="2400" b="1" dirty="0"/>
              <a:t>Task:</a:t>
            </a:r>
            <a:r>
              <a:rPr lang="en-US" sz="2400" dirty="0"/>
              <a:t> Use Spatially Constrained K-Means (k=5) to create 5 geographically contiguous zones that are as demographically homogeneous as possible.</a:t>
            </a:r>
          </a:p>
        </p:txBody>
      </p:sp>
      <p:pic>
        <p:nvPicPr>
          <p:cNvPr id="6" name="Picture 5">
            <a:extLst>
              <a:ext uri="{FF2B5EF4-FFF2-40B4-BE49-F238E27FC236}">
                <a16:creationId xmlns:a16="http://schemas.microsoft.com/office/drawing/2014/main" id="{4D16B4DB-C31A-F826-34A1-E34C8EBA5FF3}"/>
              </a:ext>
            </a:extLst>
          </p:cNvPr>
          <p:cNvPicPr>
            <a:picLocks noChangeAspect="1"/>
          </p:cNvPicPr>
          <p:nvPr/>
        </p:nvPicPr>
        <p:blipFill>
          <a:blip r:embed="rId2"/>
          <a:stretch>
            <a:fillRect/>
          </a:stretch>
        </p:blipFill>
        <p:spPr>
          <a:xfrm>
            <a:off x="7365075" y="1576129"/>
            <a:ext cx="3562847" cy="3705742"/>
          </a:xfrm>
          <a:prstGeom prst="rect">
            <a:avLst/>
          </a:prstGeom>
        </p:spPr>
      </p:pic>
    </p:spTree>
    <p:extLst>
      <p:ext uri="{BB962C8B-B14F-4D97-AF65-F5344CB8AC3E}">
        <p14:creationId xmlns:p14="http://schemas.microsoft.com/office/powerpoint/2010/main" val="30555020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06E36-22C9-6FDF-CCDB-38F0882AE56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70D772E-43B5-2F22-ED63-BF7B3184F318}"/>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 K-Means: Pros and Cons</a:t>
            </a:r>
          </a:p>
        </p:txBody>
      </p:sp>
      <p:sp>
        <p:nvSpPr>
          <p:cNvPr id="2" name="TextBox 1">
            <a:extLst>
              <a:ext uri="{FF2B5EF4-FFF2-40B4-BE49-F238E27FC236}">
                <a16:creationId xmlns:a16="http://schemas.microsoft.com/office/drawing/2014/main" id="{F0E82375-72A5-5C7D-9497-816A72C74817}"/>
              </a:ext>
            </a:extLst>
          </p:cNvPr>
          <p:cNvSpPr txBox="1"/>
          <p:nvPr/>
        </p:nvSpPr>
        <p:spPr>
          <a:xfrm>
            <a:off x="738931" y="1501153"/>
            <a:ext cx="5751810" cy="4154984"/>
          </a:xfrm>
          <a:prstGeom prst="rect">
            <a:avLst/>
          </a:prstGeom>
          <a:noFill/>
        </p:spPr>
        <p:txBody>
          <a:bodyPr wrap="square">
            <a:spAutoFit/>
          </a:bodyPr>
          <a:lstStyle/>
          <a:p>
            <a:r>
              <a:rPr lang="en-US" sz="2400" b="1" dirty="0"/>
              <a:t>Pros:</a:t>
            </a:r>
            <a:endParaRPr lang="en-US" sz="2400" dirty="0"/>
          </a:p>
          <a:p>
            <a:pPr marL="800100" lvl="1" indent="-342900">
              <a:buFont typeface="Arial" panose="020B0604020202020204" pitchFamily="34" charset="0"/>
              <a:buChar char="•"/>
            </a:pPr>
            <a:r>
              <a:rPr lang="en-US" sz="2400" dirty="0"/>
              <a:t>Simple to understand and implement.</a:t>
            </a:r>
          </a:p>
          <a:p>
            <a:pPr marL="800100" lvl="1" indent="-342900">
              <a:buFont typeface="Arial" panose="020B0604020202020204" pitchFamily="34" charset="0"/>
              <a:buChar char="•"/>
            </a:pPr>
            <a:r>
              <a:rPr lang="en-US" sz="2400" dirty="0"/>
              <a:t>Computationally efficient and scales to large datasets.</a:t>
            </a:r>
          </a:p>
          <a:p>
            <a:r>
              <a:rPr lang="en-US" sz="2400" b="1" dirty="0"/>
              <a:t>Cons:</a:t>
            </a:r>
            <a:endParaRPr lang="en-US" sz="2400" dirty="0"/>
          </a:p>
          <a:p>
            <a:pPr marL="800100" lvl="1" indent="-342900">
              <a:buFont typeface="Arial" panose="020B0604020202020204" pitchFamily="34" charset="0"/>
              <a:buChar char="•"/>
            </a:pPr>
            <a:r>
              <a:rPr lang="en-US" sz="2400" dirty="0"/>
              <a:t>You must specify the number of clusters (k) in advance.</a:t>
            </a:r>
          </a:p>
          <a:p>
            <a:pPr marL="800100" lvl="1" indent="-342900">
              <a:buFont typeface="Arial" panose="020B0604020202020204" pitchFamily="34" charset="0"/>
              <a:buChar char="•"/>
            </a:pPr>
            <a:r>
              <a:rPr lang="en-US" sz="2400" dirty="0"/>
              <a:t>Struggles with non-spherical clusters and varying densities.</a:t>
            </a:r>
          </a:p>
          <a:p>
            <a:pPr marL="800100" lvl="1" indent="-342900">
              <a:buFont typeface="Arial" panose="020B0604020202020204" pitchFamily="34" charset="0"/>
              <a:buChar char="•"/>
            </a:pPr>
            <a:r>
              <a:rPr lang="en-US" sz="2400" dirty="0"/>
              <a:t>Sensitive to the initial random placement of centroids.</a:t>
            </a:r>
          </a:p>
        </p:txBody>
      </p:sp>
      <p:pic>
        <p:nvPicPr>
          <p:cNvPr id="7" name="Picture 6">
            <a:extLst>
              <a:ext uri="{FF2B5EF4-FFF2-40B4-BE49-F238E27FC236}">
                <a16:creationId xmlns:a16="http://schemas.microsoft.com/office/drawing/2014/main" id="{6DFF9195-2654-70B3-FD0E-72D747B80F39}"/>
              </a:ext>
            </a:extLst>
          </p:cNvPr>
          <p:cNvPicPr>
            <a:picLocks noChangeAspect="1"/>
          </p:cNvPicPr>
          <p:nvPr/>
        </p:nvPicPr>
        <p:blipFill>
          <a:blip r:embed="rId2"/>
          <a:stretch>
            <a:fillRect/>
          </a:stretch>
        </p:blipFill>
        <p:spPr>
          <a:xfrm>
            <a:off x="6783331" y="1637491"/>
            <a:ext cx="3781953" cy="3762900"/>
          </a:xfrm>
          <a:prstGeom prst="rect">
            <a:avLst/>
          </a:prstGeom>
        </p:spPr>
      </p:pic>
    </p:spTree>
    <p:extLst>
      <p:ext uri="{BB962C8B-B14F-4D97-AF65-F5344CB8AC3E}">
        <p14:creationId xmlns:p14="http://schemas.microsoft.com/office/powerpoint/2010/main" val="22233018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554AA-2C89-552F-5F0E-4672AE3B0B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403F3E8-C7C6-2F43-F952-22927EEDD0C7}"/>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 Introduction to DBSCAN</a:t>
            </a:r>
          </a:p>
        </p:txBody>
      </p:sp>
      <p:sp>
        <p:nvSpPr>
          <p:cNvPr id="2" name="TextBox 1">
            <a:extLst>
              <a:ext uri="{FF2B5EF4-FFF2-40B4-BE49-F238E27FC236}">
                <a16:creationId xmlns:a16="http://schemas.microsoft.com/office/drawing/2014/main" id="{E485AA9C-97A4-D55C-DD28-5C81200369AF}"/>
              </a:ext>
            </a:extLst>
          </p:cNvPr>
          <p:cNvSpPr txBox="1"/>
          <p:nvPr/>
        </p:nvSpPr>
        <p:spPr>
          <a:xfrm>
            <a:off x="634000" y="1216340"/>
            <a:ext cx="6224000" cy="5262979"/>
          </a:xfrm>
          <a:prstGeom prst="rect">
            <a:avLst/>
          </a:prstGeom>
          <a:noFill/>
        </p:spPr>
        <p:txBody>
          <a:bodyPr wrap="square">
            <a:spAutoFit/>
          </a:bodyPr>
          <a:lstStyle/>
          <a:p>
            <a:r>
              <a:rPr lang="en-US" sz="2400" b="1" dirty="0"/>
              <a:t>Title:</a:t>
            </a:r>
            <a:r>
              <a:rPr lang="en-US" sz="2400" dirty="0"/>
              <a:t> Density-Based Spatial Clustering of Applications with Noise</a:t>
            </a:r>
          </a:p>
          <a:p>
            <a:r>
              <a:rPr lang="en-US" sz="2400" b="1" dirty="0"/>
              <a:t>Concept:</a:t>
            </a:r>
            <a:r>
              <a:rPr lang="en-US" sz="2400" dirty="0"/>
              <a:t> A completely different approach. It defines clusters as continuous regions of </a:t>
            </a:r>
            <a:r>
              <a:rPr lang="en-US" sz="2400" b="1" dirty="0"/>
              <a:t>high point density</a:t>
            </a:r>
            <a:r>
              <a:rPr lang="en-US" sz="2400" dirty="0"/>
              <a:t>, separated by regions of low density.</a:t>
            </a:r>
          </a:p>
          <a:p>
            <a:r>
              <a:rPr lang="en-US" sz="2400" b="1" dirty="0"/>
              <a:t>Key Advantage:</a:t>
            </a:r>
            <a:endParaRPr lang="en-US" sz="2400" dirty="0"/>
          </a:p>
          <a:p>
            <a:pPr marL="800100" lvl="1" indent="-342900">
              <a:buFont typeface="Arial" panose="020B0604020202020204" pitchFamily="34" charset="0"/>
              <a:buChar char="•"/>
            </a:pPr>
            <a:r>
              <a:rPr lang="en-US" sz="2400" dirty="0"/>
              <a:t>It does </a:t>
            </a:r>
            <a:r>
              <a:rPr lang="en-US" sz="2400" b="1" dirty="0"/>
              <a:t>NOT</a:t>
            </a:r>
            <a:r>
              <a:rPr lang="en-US" sz="2400" dirty="0"/>
              <a:t> require you to specify the number of clusters.</a:t>
            </a:r>
          </a:p>
          <a:p>
            <a:pPr marL="800100" lvl="1" indent="-342900">
              <a:buFont typeface="Arial" panose="020B0604020202020204" pitchFamily="34" charset="0"/>
              <a:buChar char="•"/>
            </a:pPr>
            <a:r>
              <a:rPr lang="en-US" sz="2400" dirty="0"/>
              <a:t>It can find arbitrarily shaped clusters (not just circles).</a:t>
            </a:r>
          </a:p>
          <a:p>
            <a:pPr marL="800100" lvl="1" indent="-342900">
              <a:buFont typeface="Arial" panose="020B0604020202020204" pitchFamily="34" charset="0"/>
              <a:buChar char="•"/>
            </a:pPr>
            <a:r>
              <a:rPr lang="en-US" sz="2400" dirty="0"/>
              <a:t>It can explicitly identify points that don't belong to any cluster, labeling them as </a:t>
            </a:r>
            <a:r>
              <a:rPr lang="en-US" sz="2400" b="1" dirty="0"/>
              <a:t>noise</a:t>
            </a:r>
            <a:r>
              <a:rPr lang="en-US" sz="2400" dirty="0"/>
              <a:t>.</a:t>
            </a:r>
          </a:p>
        </p:txBody>
      </p:sp>
      <p:pic>
        <p:nvPicPr>
          <p:cNvPr id="4" name="Picture 3">
            <a:extLst>
              <a:ext uri="{FF2B5EF4-FFF2-40B4-BE49-F238E27FC236}">
                <a16:creationId xmlns:a16="http://schemas.microsoft.com/office/drawing/2014/main" id="{7BAF709C-1E6A-BC40-067F-8A93AC1393FC}"/>
              </a:ext>
            </a:extLst>
          </p:cNvPr>
          <p:cNvPicPr>
            <a:picLocks noChangeAspect="1"/>
          </p:cNvPicPr>
          <p:nvPr/>
        </p:nvPicPr>
        <p:blipFill>
          <a:blip r:embed="rId2"/>
          <a:stretch>
            <a:fillRect/>
          </a:stretch>
        </p:blipFill>
        <p:spPr>
          <a:xfrm>
            <a:off x="7398629" y="1599944"/>
            <a:ext cx="3810532" cy="3658111"/>
          </a:xfrm>
          <a:prstGeom prst="rect">
            <a:avLst/>
          </a:prstGeom>
        </p:spPr>
      </p:pic>
    </p:spTree>
    <p:extLst>
      <p:ext uri="{BB962C8B-B14F-4D97-AF65-F5344CB8AC3E}">
        <p14:creationId xmlns:p14="http://schemas.microsoft.com/office/powerpoint/2010/main" val="8373418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BE93A-2364-1527-B6FC-C71ABDA26E2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780026-E90C-D673-4574-9692D346C042}"/>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 </a:t>
            </a:r>
            <a:r>
              <a:rPr lang="en-US" b="1" dirty="0">
                <a:solidFill>
                  <a:srgbClr val="002060"/>
                </a:solidFill>
              </a:rPr>
              <a:t>How DBSCAN Works: The Core Concepts</a:t>
            </a:r>
            <a:endParaRPr lang="en-IN" b="1" dirty="0">
              <a:solidFill>
                <a:srgbClr val="002060"/>
              </a:solidFill>
            </a:endParaRPr>
          </a:p>
        </p:txBody>
      </p:sp>
      <p:sp>
        <p:nvSpPr>
          <p:cNvPr id="2" name="TextBox 1">
            <a:extLst>
              <a:ext uri="{FF2B5EF4-FFF2-40B4-BE49-F238E27FC236}">
                <a16:creationId xmlns:a16="http://schemas.microsoft.com/office/drawing/2014/main" id="{B7426E2C-3984-81D2-BFAA-2EFF0E21D446}"/>
              </a:ext>
            </a:extLst>
          </p:cNvPr>
          <p:cNvSpPr txBox="1"/>
          <p:nvPr/>
        </p:nvSpPr>
        <p:spPr>
          <a:xfrm>
            <a:off x="634000" y="1216340"/>
            <a:ext cx="6448852" cy="5170646"/>
          </a:xfrm>
          <a:prstGeom prst="rect">
            <a:avLst/>
          </a:prstGeom>
          <a:noFill/>
        </p:spPr>
        <p:txBody>
          <a:bodyPr wrap="square">
            <a:spAutoFit/>
          </a:bodyPr>
          <a:lstStyle/>
          <a:p>
            <a:r>
              <a:rPr lang="en-US" sz="2200" b="1" dirty="0"/>
              <a:t>Two Key Parameters:</a:t>
            </a:r>
            <a:endParaRPr lang="en-US" sz="2200" dirty="0"/>
          </a:p>
          <a:p>
            <a:pPr marL="800100" lvl="1" indent="-342900">
              <a:buFont typeface="Arial" panose="020B0604020202020204" pitchFamily="34" charset="0"/>
              <a:buChar char="•"/>
            </a:pPr>
            <a:r>
              <a:rPr lang="en-US" sz="2200" dirty="0"/>
              <a:t>ε </a:t>
            </a:r>
            <a:r>
              <a:rPr lang="en-US" sz="2200" b="1" dirty="0"/>
              <a:t>(Epsilon):</a:t>
            </a:r>
            <a:r>
              <a:rPr lang="en-US" sz="2200" dirty="0"/>
              <a:t> A distance radius. "What is my search radius for neighbors?"</a:t>
            </a:r>
          </a:p>
          <a:p>
            <a:pPr marL="800100" lvl="1" indent="-342900">
              <a:buFont typeface="Arial" panose="020B0604020202020204" pitchFamily="34" charset="0"/>
              <a:buChar char="•"/>
            </a:pPr>
            <a:r>
              <a:rPr lang="en-US" sz="2200" dirty="0" err="1"/>
              <a:t>MinPts</a:t>
            </a:r>
            <a:r>
              <a:rPr lang="en-US" sz="2200" dirty="0"/>
              <a:t> </a:t>
            </a:r>
            <a:r>
              <a:rPr lang="en-US" sz="2200" b="1" dirty="0"/>
              <a:t>(Minimum Points):</a:t>
            </a:r>
            <a:r>
              <a:rPr lang="en-US" sz="2200" dirty="0"/>
              <a:t> A density threshold. "How many neighbors must I find within my ε radius to be considered a dense region?"</a:t>
            </a:r>
          </a:p>
          <a:p>
            <a:r>
              <a:rPr lang="en-US" sz="2200" b="1" dirty="0"/>
              <a:t>Point Types:</a:t>
            </a:r>
            <a:endParaRPr lang="en-US" sz="2200" dirty="0"/>
          </a:p>
          <a:p>
            <a:pPr marL="800100" lvl="1" indent="-342900">
              <a:buFont typeface="Arial" panose="020B0604020202020204" pitchFamily="34" charset="0"/>
              <a:buChar char="•"/>
            </a:pPr>
            <a:r>
              <a:rPr lang="en-US" sz="2200" b="1" dirty="0"/>
              <a:t>Core Point:</a:t>
            </a:r>
            <a:r>
              <a:rPr lang="en-US" sz="2200" dirty="0"/>
              <a:t> Has at least </a:t>
            </a:r>
            <a:r>
              <a:rPr lang="en-US" sz="2200" dirty="0" err="1"/>
              <a:t>MinPts</a:t>
            </a:r>
            <a:r>
              <a:rPr lang="en-US" sz="2200" dirty="0"/>
              <a:t> neighbors within its ε radius. These are the hearts of clusters.</a:t>
            </a:r>
          </a:p>
          <a:p>
            <a:pPr marL="800100" lvl="1" indent="-342900">
              <a:buFont typeface="Arial" panose="020B0604020202020204" pitchFamily="34" charset="0"/>
              <a:buChar char="•"/>
            </a:pPr>
            <a:r>
              <a:rPr lang="en-US" sz="2200" b="1" dirty="0"/>
              <a:t>Border Point:</a:t>
            </a:r>
            <a:r>
              <a:rPr lang="en-US" sz="2200" dirty="0"/>
              <a:t> Is a neighbor of a Core Point but doesn't have enough neighbors itself. These are the edges of clusters.</a:t>
            </a:r>
          </a:p>
          <a:p>
            <a:pPr marL="800100" lvl="1" indent="-342900">
              <a:buFont typeface="Arial" panose="020B0604020202020204" pitchFamily="34" charset="0"/>
              <a:buChar char="•"/>
            </a:pPr>
            <a:r>
              <a:rPr lang="en-US" sz="2200" b="1" dirty="0"/>
              <a:t>Noise Point:</a:t>
            </a:r>
            <a:r>
              <a:rPr lang="en-US" sz="2200" dirty="0"/>
              <a:t> Neither a Core nor a Border point. These are the outliers.</a:t>
            </a:r>
          </a:p>
        </p:txBody>
      </p:sp>
      <p:pic>
        <p:nvPicPr>
          <p:cNvPr id="4" name="Picture 3">
            <a:extLst>
              <a:ext uri="{FF2B5EF4-FFF2-40B4-BE49-F238E27FC236}">
                <a16:creationId xmlns:a16="http://schemas.microsoft.com/office/drawing/2014/main" id="{50215EFB-5F7B-20CC-E7AD-B0BBA5056431}"/>
              </a:ext>
            </a:extLst>
          </p:cNvPr>
          <p:cNvPicPr>
            <a:picLocks noChangeAspect="1"/>
          </p:cNvPicPr>
          <p:nvPr/>
        </p:nvPicPr>
        <p:blipFill>
          <a:blip r:embed="rId2"/>
          <a:stretch>
            <a:fillRect/>
          </a:stretch>
        </p:blipFill>
        <p:spPr>
          <a:xfrm>
            <a:off x="7437328" y="2083633"/>
            <a:ext cx="4077752" cy="2859533"/>
          </a:xfrm>
          <a:prstGeom prst="rect">
            <a:avLst/>
          </a:prstGeom>
        </p:spPr>
      </p:pic>
    </p:spTree>
    <p:extLst>
      <p:ext uri="{BB962C8B-B14F-4D97-AF65-F5344CB8AC3E}">
        <p14:creationId xmlns:p14="http://schemas.microsoft.com/office/powerpoint/2010/main" val="29330554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91967-F7B3-D538-1C7E-8436A5189F3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F4B5C48-437B-560B-73EB-9A2410068279}"/>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 The DBSCAN Algorithm (Conceptual)</a:t>
            </a:r>
          </a:p>
        </p:txBody>
      </p:sp>
      <p:pic>
        <p:nvPicPr>
          <p:cNvPr id="6" name="Picture 5">
            <a:extLst>
              <a:ext uri="{FF2B5EF4-FFF2-40B4-BE49-F238E27FC236}">
                <a16:creationId xmlns:a16="http://schemas.microsoft.com/office/drawing/2014/main" id="{27A9F791-257B-B543-8E16-A4485226A72B}"/>
              </a:ext>
            </a:extLst>
          </p:cNvPr>
          <p:cNvPicPr>
            <a:picLocks noChangeAspect="1"/>
          </p:cNvPicPr>
          <p:nvPr/>
        </p:nvPicPr>
        <p:blipFill>
          <a:blip r:embed="rId2"/>
          <a:stretch>
            <a:fillRect/>
          </a:stretch>
        </p:blipFill>
        <p:spPr>
          <a:xfrm>
            <a:off x="4490403" y="1230866"/>
            <a:ext cx="3211194" cy="5096554"/>
          </a:xfrm>
          <a:prstGeom prst="rect">
            <a:avLst/>
          </a:prstGeom>
        </p:spPr>
      </p:pic>
    </p:spTree>
    <p:extLst>
      <p:ext uri="{BB962C8B-B14F-4D97-AF65-F5344CB8AC3E}">
        <p14:creationId xmlns:p14="http://schemas.microsoft.com/office/powerpoint/2010/main" val="2969465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12B51-67DF-C356-3C4E-5611FE1AAB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EC306F-FF7A-36F5-162C-F82430CFE848}"/>
              </a:ext>
            </a:extLst>
          </p:cNvPr>
          <p:cNvSpPr>
            <a:spLocks noGrp="1"/>
          </p:cNvSpPr>
          <p:nvPr>
            <p:ph type="title"/>
          </p:nvPr>
        </p:nvSpPr>
        <p:spPr>
          <a:xfrm>
            <a:off x="279524" y="175590"/>
            <a:ext cx="11632951" cy="1325563"/>
          </a:xfrm>
        </p:spPr>
        <p:txBody>
          <a:bodyPr>
            <a:normAutofit/>
          </a:bodyPr>
          <a:lstStyle/>
          <a:p>
            <a:r>
              <a:rPr lang="en-US" b="1" dirty="0">
                <a:solidFill>
                  <a:srgbClr val="002060"/>
                </a:solidFill>
              </a:rPr>
              <a:t>Case Study: Discovering Crime Hotspots</a:t>
            </a:r>
            <a:endParaRPr lang="en-IN" b="1" dirty="0">
              <a:solidFill>
                <a:srgbClr val="002060"/>
              </a:solidFill>
            </a:endParaRPr>
          </a:p>
        </p:txBody>
      </p:sp>
      <p:sp>
        <p:nvSpPr>
          <p:cNvPr id="2" name="TextBox 1">
            <a:extLst>
              <a:ext uri="{FF2B5EF4-FFF2-40B4-BE49-F238E27FC236}">
                <a16:creationId xmlns:a16="http://schemas.microsoft.com/office/drawing/2014/main" id="{7238F297-1CF6-EE02-5BBF-B85BCB62FAC6}"/>
              </a:ext>
            </a:extLst>
          </p:cNvPr>
          <p:cNvSpPr txBox="1"/>
          <p:nvPr/>
        </p:nvSpPr>
        <p:spPr>
          <a:xfrm>
            <a:off x="708951" y="1720840"/>
            <a:ext cx="5886721" cy="3416320"/>
          </a:xfrm>
          <a:prstGeom prst="rect">
            <a:avLst/>
          </a:prstGeom>
          <a:noFill/>
        </p:spPr>
        <p:txBody>
          <a:bodyPr wrap="square">
            <a:spAutoFit/>
          </a:bodyPr>
          <a:lstStyle/>
          <a:p>
            <a:pPr marL="342900" indent="-342900">
              <a:buFont typeface="Arial" panose="020B0604020202020204" pitchFamily="34" charset="0"/>
              <a:buChar char="•"/>
            </a:pPr>
            <a:r>
              <a:rPr lang="en-US" sz="2400" b="1" dirty="0"/>
              <a:t>Objective:</a:t>
            </a:r>
            <a:r>
              <a:rPr lang="en-US" sz="2400" dirty="0"/>
              <a:t> Identify clusters of crime incidents in a city to guide police patrols.</a:t>
            </a:r>
          </a:p>
          <a:p>
            <a:pPr marL="342900" indent="-342900">
              <a:buFont typeface="Arial" panose="020B0604020202020204" pitchFamily="34" charset="0"/>
              <a:buChar char="•"/>
            </a:pPr>
            <a:r>
              <a:rPr lang="en-US" sz="2400" b="1" dirty="0"/>
              <a:t>Data:</a:t>
            </a:r>
            <a:r>
              <a:rPr lang="en-US" sz="2400" dirty="0"/>
              <a:t> A point layer of thousands of recorded theft incidents.</a:t>
            </a:r>
          </a:p>
          <a:p>
            <a:pPr marL="342900" indent="-342900">
              <a:buFont typeface="Arial" panose="020B0604020202020204" pitchFamily="34" charset="0"/>
              <a:buChar char="•"/>
            </a:pPr>
            <a:r>
              <a:rPr lang="en-US" sz="2400" b="1" dirty="0"/>
              <a:t>Task:</a:t>
            </a:r>
            <a:r>
              <a:rPr lang="en-US" sz="2400" dirty="0"/>
              <a:t> Use DBSCAN to find dense hotspots. The arbitrary shapes are perfect for this, as hotspots can follow roads or be in parks. The noise identification is also useful for filtering out isolated, random incidents.</a:t>
            </a:r>
          </a:p>
        </p:txBody>
      </p:sp>
      <p:pic>
        <p:nvPicPr>
          <p:cNvPr id="4" name="Picture 3">
            <a:extLst>
              <a:ext uri="{FF2B5EF4-FFF2-40B4-BE49-F238E27FC236}">
                <a16:creationId xmlns:a16="http://schemas.microsoft.com/office/drawing/2014/main" id="{91198E1A-2AE8-BA5F-CBDC-7CEF2C49CB88}"/>
              </a:ext>
            </a:extLst>
          </p:cNvPr>
          <p:cNvPicPr>
            <a:picLocks noChangeAspect="1"/>
          </p:cNvPicPr>
          <p:nvPr/>
        </p:nvPicPr>
        <p:blipFill>
          <a:blip r:embed="rId2"/>
          <a:stretch>
            <a:fillRect/>
          </a:stretch>
        </p:blipFill>
        <p:spPr>
          <a:xfrm>
            <a:off x="7627962" y="1720840"/>
            <a:ext cx="3381847" cy="3600953"/>
          </a:xfrm>
          <a:prstGeom prst="rect">
            <a:avLst/>
          </a:prstGeom>
        </p:spPr>
      </p:pic>
    </p:spTree>
    <p:extLst>
      <p:ext uri="{BB962C8B-B14F-4D97-AF65-F5344CB8AC3E}">
        <p14:creationId xmlns:p14="http://schemas.microsoft.com/office/powerpoint/2010/main" val="1205573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6F780-8C08-DF7C-A0C5-4E54BD1459C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95ECEB2-75E9-353D-3345-ECF661473461}"/>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Crime Hotspots: Running DBSCAN</a:t>
            </a:r>
          </a:p>
        </p:txBody>
      </p:sp>
      <p:sp>
        <p:nvSpPr>
          <p:cNvPr id="2" name="TextBox 1">
            <a:extLst>
              <a:ext uri="{FF2B5EF4-FFF2-40B4-BE49-F238E27FC236}">
                <a16:creationId xmlns:a16="http://schemas.microsoft.com/office/drawing/2014/main" id="{1FA8867E-3804-0EE1-60E1-87431076B003}"/>
              </a:ext>
            </a:extLst>
          </p:cNvPr>
          <p:cNvSpPr txBox="1"/>
          <p:nvPr/>
        </p:nvSpPr>
        <p:spPr>
          <a:xfrm>
            <a:off x="514079" y="1181195"/>
            <a:ext cx="5886721" cy="3046988"/>
          </a:xfrm>
          <a:prstGeom prst="rect">
            <a:avLst/>
          </a:prstGeom>
          <a:noFill/>
        </p:spPr>
        <p:txBody>
          <a:bodyPr wrap="square">
            <a:spAutoFit/>
          </a:bodyPr>
          <a:lstStyle/>
          <a:p>
            <a:r>
              <a:rPr lang="en-US" sz="2400" b="1" dirty="0"/>
              <a:t>Parameter Choice:</a:t>
            </a:r>
            <a:endParaRPr lang="en-US" sz="2400" dirty="0"/>
          </a:p>
          <a:p>
            <a:pPr marL="800100" lvl="1" indent="-342900">
              <a:buFont typeface="Arial" panose="020B0604020202020204" pitchFamily="34" charset="0"/>
              <a:buChar char="•"/>
            </a:pPr>
            <a:r>
              <a:rPr lang="en-US" sz="2400" dirty="0"/>
              <a:t>ε = 100 meters: We'll consider incidents within a block of each other as neighbors.</a:t>
            </a:r>
          </a:p>
          <a:p>
            <a:pPr marL="800100" lvl="1" indent="-342900">
              <a:buFont typeface="Arial" panose="020B0604020202020204" pitchFamily="34" charset="0"/>
              <a:buChar char="•"/>
            </a:pPr>
            <a:r>
              <a:rPr lang="en-US" sz="2400" dirty="0" err="1"/>
              <a:t>MinPts</a:t>
            </a:r>
            <a:r>
              <a:rPr lang="en-US" sz="2400" dirty="0"/>
              <a:t> = 10: An area needs to have at least 10 incidents to be considered a significant hotspot.</a:t>
            </a:r>
          </a:p>
          <a:p>
            <a:r>
              <a:rPr lang="en-US" sz="2400" b="1" dirty="0"/>
              <a:t>Python Code Snippet (scikit-learn)</a:t>
            </a:r>
            <a:endParaRPr lang="en-US" sz="2400" dirty="0"/>
          </a:p>
        </p:txBody>
      </p:sp>
      <p:pic>
        <p:nvPicPr>
          <p:cNvPr id="4" name="Picture 3">
            <a:extLst>
              <a:ext uri="{FF2B5EF4-FFF2-40B4-BE49-F238E27FC236}">
                <a16:creationId xmlns:a16="http://schemas.microsoft.com/office/drawing/2014/main" id="{C782D69E-0912-4F26-CC52-4EB3300E5654}"/>
              </a:ext>
            </a:extLst>
          </p:cNvPr>
          <p:cNvPicPr>
            <a:picLocks noChangeAspect="1"/>
          </p:cNvPicPr>
          <p:nvPr/>
        </p:nvPicPr>
        <p:blipFill>
          <a:blip r:embed="rId2"/>
          <a:stretch>
            <a:fillRect/>
          </a:stretch>
        </p:blipFill>
        <p:spPr>
          <a:xfrm>
            <a:off x="5089642" y="3913389"/>
            <a:ext cx="5092268" cy="2031264"/>
          </a:xfrm>
          <a:prstGeom prst="rect">
            <a:avLst/>
          </a:prstGeom>
        </p:spPr>
      </p:pic>
    </p:spTree>
    <p:extLst>
      <p:ext uri="{BB962C8B-B14F-4D97-AF65-F5344CB8AC3E}">
        <p14:creationId xmlns:p14="http://schemas.microsoft.com/office/powerpoint/2010/main" val="3521834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E6CC2-86D0-C212-7425-DEB20660EC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7530342-9A02-B650-D70A-8D3752573CED}"/>
              </a:ext>
            </a:extLst>
          </p:cNvPr>
          <p:cNvSpPr>
            <a:spLocks noGrp="1"/>
          </p:cNvSpPr>
          <p:nvPr>
            <p:ph type="title"/>
          </p:nvPr>
        </p:nvSpPr>
        <p:spPr>
          <a:xfrm>
            <a:off x="279524" y="175590"/>
            <a:ext cx="11632951" cy="1325563"/>
          </a:xfrm>
        </p:spPr>
        <p:txBody>
          <a:bodyPr>
            <a:normAutofit/>
          </a:bodyPr>
          <a:lstStyle/>
          <a:p>
            <a:r>
              <a:rPr lang="en-US" b="1" dirty="0">
                <a:solidFill>
                  <a:srgbClr val="002060"/>
                </a:solidFill>
              </a:rPr>
              <a:t> Crime Hotspots: Interpreting the Results</a:t>
            </a:r>
            <a:endParaRPr lang="en-IN" b="1" dirty="0">
              <a:solidFill>
                <a:srgbClr val="002060"/>
              </a:solidFill>
            </a:endParaRPr>
          </a:p>
        </p:txBody>
      </p:sp>
      <p:sp>
        <p:nvSpPr>
          <p:cNvPr id="2" name="TextBox 1">
            <a:extLst>
              <a:ext uri="{FF2B5EF4-FFF2-40B4-BE49-F238E27FC236}">
                <a16:creationId xmlns:a16="http://schemas.microsoft.com/office/drawing/2014/main" id="{A0FEC259-B0AA-8E8F-6DC3-F4BFBFBC940A}"/>
              </a:ext>
            </a:extLst>
          </p:cNvPr>
          <p:cNvSpPr txBox="1"/>
          <p:nvPr/>
        </p:nvSpPr>
        <p:spPr>
          <a:xfrm>
            <a:off x="581535" y="1428532"/>
            <a:ext cx="5886721" cy="4524315"/>
          </a:xfrm>
          <a:prstGeom prst="rect">
            <a:avLst/>
          </a:prstGeom>
          <a:noFill/>
        </p:spPr>
        <p:txBody>
          <a:bodyPr wrap="square">
            <a:spAutoFit/>
          </a:bodyPr>
          <a:lstStyle/>
          <a:p>
            <a:r>
              <a:rPr lang="en-US" sz="2400" b="1" dirty="0"/>
              <a:t>Visualization:</a:t>
            </a:r>
            <a:r>
              <a:rPr lang="en-US" sz="2400" dirty="0"/>
              <a:t> A map of the city with the theft incidents colored by their DBSCAN cluster label.</a:t>
            </a:r>
          </a:p>
          <a:p>
            <a:r>
              <a:rPr lang="en-US" sz="2400" b="1" dirty="0"/>
              <a:t>Interpretation:</a:t>
            </a:r>
            <a:endParaRPr lang="en-US" sz="2400" dirty="0"/>
          </a:p>
          <a:p>
            <a:pPr marL="800100" lvl="1" indent="-342900">
              <a:buFont typeface="Arial" panose="020B0604020202020204" pitchFamily="34" charset="0"/>
              <a:buChar char="•"/>
            </a:pPr>
            <a:r>
              <a:rPr lang="en-US" sz="2400" dirty="0"/>
              <a:t>A large, oddly-shaped red cluster appears over the downtown entertainment district.</a:t>
            </a:r>
          </a:p>
          <a:p>
            <a:pPr marL="800100" lvl="1" indent="-342900">
              <a:buFont typeface="Arial" panose="020B0604020202020204" pitchFamily="34" charset="0"/>
              <a:buChar char="•"/>
            </a:pPr>
            <a:r>
              <a:rPr lang="en-US" sz="2400" dirty="0"/>
              <a:t>A smaller blue cluster is centered on a major shopping mall.</a:t>
            </a:r>
          </a:p>
          <a:p>
            <a:pPr marL="800100" lvl="1" indent="-342900">
              <a:buFont typeface="Arial" panose="020B0604020202020204" pitchFamily="34" charset="0"/>
              <a:buChar char="•"/>
            </a:pPr>
            <a:r>
              <a:rPr lang="en-US" sz="2400" dirty="0"/>
              <a:t>Many isolated points are colored gray, identified as noise, and can be considered lower priority.</a:t>
            </a:r>
          </a:p>
        </p:txBody>
      </p:sp>
      <p:pic>
        <p:nvPicPr>
          <p:cNvPr id="6" name="Picture 5">
            <a:extLst>
              <a:ext uri="{FF2B5EF4-FFF2-40B4-BE49-F238E27FC236}">
                <a16:creationId xmlns:a16="http://schemas.microsoft.com/office/drawing/2014/main" id="{F0E460B7-4B0D-B4D5-19A3-BF40FF5702D9}"/>
              </a:ext>
            </a:extLst>
          </p:cNvPr>
          <p:cNvPicPr>
            <a:picLocks noChangeAspect="1"/>
          </p:cNvPicPr>
          <p:nvPr/>
        </p:nvPicPr>
        <p:blipFill>
          <a:blip r:embed="rId2"/>
          <a:stretch>
            <a:fillRect/>
          </a:stretch>
        </p:blipFill>
        <p:spPr>
          <a:xfrm>
            <a:off x="7623899" y="1590418"/>
            <a:ext cx="3419952" cy="3677163"/>
          </a:xfrm>
          <a:prstGeom prst="rect">
            <a:avLst/>
          </a:prstGeom>
        </p:spPr>
      </p:pic>
    </p:spTree>
    <p:extLst>
      <p:ext uri="{BB962C8B-B14F-4D97-AF65-F5344CB8AC3E}">
        <p14:creationId xmlns:p14="http://schemas.microsoft.com/office/powerpoint/2010/main" val="37343734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62427-35D6-B668-C930-2200DF5D643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05425AB-78C8-BF5D-B427-212471E150B1}"/>
              </a:ext>
            </a:extLst>
          </p:cNvPr>
          <p:cNvSpPr>
            <a:spLocks noGrp="1"/>
          </p:cNvSpPr>
          <p:nvPr>
            <p:ph type="title"/>
          </p:nvPr>
        </p:nvSpPr>
        <p:spPr>
          <a:xfrm>
            <a:off x="279524" y="175590"/>
            <a:ext cx="11632951" cy="1325563"/>
          </a:xfrm>
        </p:spPr>
        <p:txBody>
          <a:bodyPr>
            <a:normAutofit/>
          </a:bodyPr>
          <a:lstStyle/>
          <a:p>
            <a:r>
              <a:rPr lang="en-US" b="1" dirty="0">
                <a:solidFill>
                  <a:srgbClr val="002060"/>
                </a:solidFill>
              </a:rPr>
              <a:t> The Challenge of DBSCAN: Epsilon (ε)</a:t>
            </a:r>
            <a:endParaRPr lang="en-IN" b="1" dirty="0">
              <a:solidFill>
                <a:srgbClr val="002060"/>
              </a:solidFill>
            </a:endParaRPr>
          </a:p>
        </p:txBody>
      </p:sp>
      <p:sp>
        <p:nvSpPr>
          <p:cNvPr id="2" name="TextBox 1">
            <a:extLst>
              <a:ext uri="{FF2B5EF4-FFF2-40B4-BE49-F238E27FC236}">
                <a16:creationId xmlns:a16="http://schemas.microsoft.com/office/drawing/2014/main" id="{38EE8984-6BAD-9976-0342-3384198FF0F9}"/>
              </a:ext>
            </a:extLst>
          </p:cNvPr>
          <p:cNvSpPr txBox="1"/>
          <p:nvPr/>
        </p:nvSpPr>
        <p:spPr>
          <a:xfrm>
            <a:off x="589031" y="1406046"/>
            <a:ext cx="6044117" cy="4524315"/>
          </a:xfrm>
          <a:prstGeom prst="rect">
            <a:avLst/>
          </a:prstGeom>
          <a:noFill/>
        </p:spPr>
        <p:txBody>
          <a:bodyPr wrap="square">
            <a:spAutoFit/>
          </a:bodyPr>
          <a:lstStyle/>
          <a:p>
            <a:pPr marL="342900" indent="-342900">
              <a:buFont typeface="Arial" panose="020B0604020202020204" pitchFamily="34" charset="0"/>
              <a:buChar char="•"/>
            </a:pPr>
            <a:r>
              <a:rPr lang="en-US" sz="2400" b="1" dirty="0"/>
              <a:t>The Hard Part:</a:t>
            </a:r>
            <a:r>
              <a:rPr lang="en-US" sz="2400" dirty="0"/>
              <a:t> The results of DBSCAN are </a:t>
            </a:r>
            <a:r>
              <a:rPr lang="en-US" sz="2400" b="1" dirty="0"/>
              <a:t>highly sensitive</a:t>
            </a:r>
            <a:r>
              <a:rPr lang="en-US" sz="2400" dirty="0"/>
              <a:t> to the choice of ε.</a:t>
            </a:r>
          </a:p>
          <a:p>
            <a:pPr marL="342900" indent="-342900">
              <a:buFont typeface="Arial" panose="020B0604020202020204" pitchFamily="34" charset="0"/>
              <a:buChar char="•"/>
            </a:pPr>
            <a:r>
              <a:rPr lang="en-US" sz="2400" dirty="0"/>
              <a:t>A small ε will result in many small clusters; a large ε will merge everything into one big cluster.</a:t>
            </a:r>
          </a:p>
          <a:p>
            <a:pPr marL="342900" indent="-342900">
              <a:buFont typeface="Arial" panose="020B0604020202020204" pitchFamily="34" charset="0"/>
              <a:buChar char="•"/>
            </a:pPr>
            <a:r>
              <a:rPr lang="en-US" sz="2400" b="1" dirty="0"/>
              <a:t>How to choose ε?</a:t>
            </a:r>
            <a:r>
              <a:rPr lang="en-US" sz="2400" dirty="0"/>
              <a:t> A common heuristic is to use a </a:t>
            </a:r>
            <a:r>
              <a:rPr lang="en-US" sz="2400" b="1" dirty="0"/>
              <a:t>k-distance graph</a:t>
            </a:r>
            <a:r>
              <a:rPr lang="en-US" sz="2400" dirty="0"/>
              <a:t>. You calculate the distance to the k-</a:t>
            </a:r>
            <a:r>
              <a:rPr lang="en-US" sz="2400" dirty="0" err="1"/>
              <a:t>th</a:t>
            </a:r>
            <a:r>
              <a:rPr lang="en-US" sz="2400" dirty="0"/>
              <a:t> nearest neighbor (where k = </a:t>
            </a:r>
            <a:r>
              <a:rPr lang="en-US" sz="2400" dirty="0" err="1"/>
              <a:t>MinPts</a:t>
            </a:r>
            <a:r>
              <a:rPr lang="en-US" sz="2400" dirty="0"/>
              <a:t>) for every point, sort these distances, and plot them. The "elbow" or "knee" of this plot is often a good guess for ε.</a:t>
            </a:r>
          </a:p>
        </p:txBody>
      </p:sp>
      <p:pic>
        <p:nvPicPr>
          <p:cNvPr id="4" name="Picture 3">
            <a:extLst>
              <a:ext uri="{FF2B5EF4-FFF2-40B4-BE49-F238E27FC236}">
                <a16:creationId xmlns:a16="http://schemas.microsoft.com/office/drawing/2014/main" id="{25BBB345-A872-63B4-919C-E0894DF3DDFD}"/>
              </a:ext>
            </a:extLst>
          </p:cNvPr>
          <p:cNvPicPr>
            <a:picLocks noChangeAspect="1"/>
          </p:cNvPicPr>
          <p:nvPr/>
        </p:nvPicPr>
        <p:blipFill>
          <a:blip r:embed="rId2"/>
          <a:stretch>
            <a:fillRect/>
          </a:stretch>
        </p:blipFill>
        <p:spPr>
          <a:xfrm>
            <a:off x="7352398" y="1533260"/>
            <a:ext cx="3962953" cy="3791479"/>
          </a:xfrm>
          <a:prstGeom prst="rect">
            <a:avLst/>
          </a:prstGeom>
        </p:spPr>
      </p:pic>
    </p:spTree>
    <p:extLst>
      <p:ext uri="{BB962C8B-B14F-4D97-AF65-F5344CB8AC3E}">
        <p14:creationId xmlns:p14="http://schemas.microsoft.com/office/powerpoint/2010/main" val="1202870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00088-7199-A53E-61D0-A111903F73C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1CA9FE8-C724-ECC5-1DBA-2458B316E623}"/>
              </a:ext>
            </a:extLst>
          </p:cNvPr>
          <p:cNvSpPr>
            <a:spLocks noGrp="1"/>
          </p:cNvSpPr>
          <p:nvPr>
            <p:ph type="title"/>
          </p:nvPr>
        </p:nvSpPr>
        <p:spPr>
          <a:xfrm>
            <a:off x="420413" y="206733"/>
            <a:ext cx="10515600" cy="1325563"/>
          </a:xfrm>
        </p:spPr>
        <p:txBody>
          <a:bodyPr/>
          <a:lstStyle/>
          <a:p>
            <a:r>
              <a:rPr lang="en-US" b="1" dirty="0">
                <a:solidFill>
                  <a:srgbClr val="002060"/>
                </a:solidFill>
              </a:rPr>
              <a:t> The Problem with Standard Regression (OLS)</a:t>
            </a:r>
            <a:endParaRPr lang="en-IN" dirty="0">
              <a:solidFill>
                <a:srgbClr val="002060"/>
              </a:solidFill>
            </a:endParaRPr>
          </a:p>
        </p:txBody>
      </p:sp>
      <p:sp>
        <p:nvSpPr>
          <p:cNvPr id="3" name="TextBox 2">
            <a:extLst>
              <a:ext uri="{FF2B5EF4-FFF2-40B4-BE49-F238E27FC236}">
                <a16:creationId xmlns:a16="http://schemas.microsoft.com/office/drawing/2014/main" id="{95C3EFAC-5170-3E84-E033-2761D578FD2B}"/>
              </a:ext>
            </a:extLst>
          </p:cNvPr>
          <p:cNvSpPr txBox="1"/>
          <p:nvPr/>
        </p:nvSpPr>
        <p:spPr>
          <a:xfrm>
            <a:off x="530584" y="1363550"/>
            <a:ext cx="5388523" cy="4893647"/>
          </a:xfrm>
          <a:prstGeom prst="rect">
            <a:avLst/>
          </a:prstGeom>
          <a:noFill/>
        </p:spPr>
        <p:txBody>
          <a:bodyPr wrap="square">
            <a:spAutoFit/>
          </a:bodyPr>
          <a:lstStyle/>
          <a:p>
            <a:r>
              <a:rPr lang="en-US" sz="2400" b="1" dirty="0">
                <a:latin typeface="Inter"/>
              </a:rPr>
              <a:t>Concept:</a:t>
            </a:r>
            <a:r>
              <a:rPr lang="en-US" sz="2400" dirty="0">
                <a:latin typeface="Inter"/>
              </a:rPr>
              <a:t> Ordinary Least Squares (OLS) regression is a </a:t>
            </a:r>
            <a:r>
              <a:rPr lang="en-US" sz="2400" b="1" dirty="0">
                <a:latin typeface="Inter"/>
              </a:rPr>
              <a:t>global model</a:t>
            </a:r>
            <a:r>
              <a:rPr lang="en-US" sz="2400" dirty="0">
                <a:latin typeface="Inter"/>
              </a:rPr>
              <a:t>. It calculates a single equation to describe the relationship between variables for the </a:t>
            </a:r>
            <a:r>
              <a:rPr lang="en-US" sz="2400" i="1" dirty="0">
                <a:latin typeface="Inter"/>
              </a:rPr>
              <a:t>entire</a:t>
            </a:r>
            <a:r>
              <a:rPr lang="en-US" sz="2400" dirty="0">
                <a:latin typeface="Inter"/>
              </a:rPr>
              <a:t> dataset.</a:t>
            </a:r>
          </a:p>
          <a:p>
            <a:endParaRPr lang="en-US" sz="2400" dirty="0">
              <a:latin typeface="Inter"/>
            </a:endParaRPr>
          </a:p>
          <a:p>
            <a:r>
              <a:rPr lang="en-US" sz="2400" b="1" dirty="0">
                <a:latin typeface="Inter"/>
              </a:rPr>
              <a:t>Equation:</a:t>
            </a:r>
            <a:r>
              <a:rPr lang="en-US" sz="2400" dirty="0">
                <a:latin typeface="Inter"/>
              </a:rPr>
              <a:t> Y = β₀ + β₁X₁ + ... + ε</a:t>
            </a:r>
          </a:p>
          <a:p>
            <a:endParaRPr lang="en-US" sz="2400" dirty="0">
              <a:latin typeface="Inter"/>
            </a:endParaRPr>
          </a:p>
          <a:p>
            <a:r>
              <a:rPr lang="en-US" sz="2400" b="1" dirty="0">
                <a:latin typeface="Inter"/>
              </a:rPr>
              <a:t>The Limitation:</a:t>
            </a:r>
            <a:r>
              <a:rPr lang="en-US" sz="2400" dirty="0">
                <a:latin typeface="Inter"/>
              </a:rPr>
              <a:t> It assumes the relationship (the β coefficients) is </a:t>
            </a:r>
            <a:r>
              <a:rPr lang="en-US" sz="2400" b="1" dirty="0">
                <a:latin typeface="Inter"/>
              </a:rPr>
              <a:t>stationary</a:t>
            </a:r>
            <a:r>
              <a:rPr lang="en-US" sz="2400" dirty="0">
                <a:latin typeface="Inter"/>
              </a:rPr>
              <a:t>—constant across space. This is often a flawed assumption in geography.</a:t>
            </a:r>
          </a:p>
        </p:txBody>
      </p:sp>
      <p:pic>
        <p:nvPicPr>
          <p:cNvPr id="3074" name="Picture 2">
            <a:extLst>
              <a:ext uri="{FF2B5EF4-FFF2-40B4-BE49-F238E27FC236}">
                <a16:creationId xmlns:a16="http://schemas.microsoft.com/office/drawing/2014/main" id="{B8D751C3-751A-2DF1-9955-A9A8DBEE21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34" t="24524" r="6866" b="23690"/>
          <a:stretch>
            <a:fillRect/>
          </a:stretch>
        </p:blipFill>
        <p:spPr bwMode="auto">
          <a:xfrm>
            <a:off x="6272895" y="1787538"/>
            <a:ext cx="5388523" cy="328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75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53F75-C3C0-303A-869B-7A7CE62B37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F25F503-F466-495B-A32D-F0B988866E3D}"/>
              </a:ext>
            </a:extLst>
          </p:cNvPr>
          <p:cNvSpPr>
            <a:spLocks noGrp="1"/>
          </p:cNvSpPr>
          <p:nvPr>
            <p:ph type="title"/>
          </p:nvPr>
        </p:nvSpPr>
        <p:spPr>
          <a:xfrm>
            <a:off x="279524" y="175590"/>
            <a:ext cx="11632951" cy="1325563"/>
          </a:xfrm>
        </p:spPr>
        <p:txBody>
          <a:bodyPr>
            <a:normAutofit/>
          </a:bodyPr>
          <a:lstStyle/>
          <a:p>
            <a:r>
              <a:rPr lang="en-US" b="1" dirty="0">
                <a:solidFill>
                  <a:srgbClr val="002060"/>
                </a:solidFill>
              </a:rPr>
              <a:t> </a:t>
            </a:r>
            <a:r>
              <a:rPr lang="en-IN" b="1" dirty="0">
                <a:solidFill>
                  <a:srgbClr val="002060"/>
                </a:solidFill>
              </a:rPr>
              <a:t> Introduction to OPTICS</a:t>
            </a:r>
          </a:p>
        </p:txBody>
      </p:sp>
      <p:sp>
        <p:nvSpPr>
          <p:cNvPr id="2" name="TextBox 1">
            <a:extLst>
              <a:ext uri="{FF2B5EF4-FFF2-40B4-BE49-F238E27FC236}">
                <a16:creationId xmlns:a16="http://schemas.microsoft.com/office/drawing/2014/main" id="{3C0C6FBB-DFE2-7938-1826-F48AE4B2550E}"/>
              </a:ext>
            </a:extLst>
          </p:cNvPr>
          <p:cNvSpPr txBox="1"/>
          <p:nvPr/>
        </p:nvSpPr>
        <p:spPr>
          <a:xfrm>
            <a:off x="634002" y="1346086"/>
            <a:ext cx="6044117" cy="4524315"/>
          </a:xfrm>
          <a:prstGeom prst="rect">
            <a:avLst/>
          </a:prstGeom>
          <a:noFill/>
        </p:spPr>
        <p:txBody>
          <a:bodyPr wrap="square">
            <a:spAutoFit/>
          </a:bodyPr>
          <a:lstStyle/>
          <a:p>
            <a:r>
              <a:rPr lang="en-US" sz="2400" b="1" dirty="0"/>
              <a:t>Title:</a:t>
            </a:r>
            <a:r>
              <a:rPr lang="en-US" sz="2400" dirty="0"/>
              <a:t> Ordering Points To Identify the Clustering Structure</a:t>
            </a:r>
          </a:p>
          <a:p>
            <a:r>
              <a:rPr lang="en-US" sz="2400" b="1" dirty="0"/>
              <a:t>Concept:</a:t>
            </a:r>
            <a:r>
              <a:rPr lang="en-US" sz="2400" dirty="0"/>
              <a:t> An extension of DBSCAN that addresses the ε problem.</a:t>
            </a:r>
          </a:p>
          <a:p>
            <a:r>
              <a:rPr lang="en-US" sz="2400" b="1" dirty="0"/>
              <a:t>How it Works:</a:t>
            </a:r>
            <a:r>
              <a:rPr lang="en-US" sz="2400" dirty="0"/>
              <a:t> OPTICS doesn't produce clusters directly. Instead, it creates an augmented ordering of the data points. This ordering represents the density-based clustering structure.</a:t>
            </a:r>
          </a:p>
          <a:p>
            <a:pPr marL="342900" indent="-342900">
              <a:buFont typeface="Arial" panose="020B0604020202020204" pitchFamily="34" charset="0"/>
              <a:buChar char="•"/>
            </a:pPr>
            <a:r>
              <a:rPr lang="en-US" sz="2400" dirty="0"/>
              <a:t>You can then extract clusters for </a:t>
            </a:r>
            <a:r>
              <a:rPr lang="en-US" sz="2400" i="1" dirty="0"/>
              <a:t>any</a:t>
            </a:r>
            <a:r>
              <a:rPr lang="en-US" sz="2400" dirty="0"/>
              <a:t> ε value from this single ordering, without re-running the algorithm.</a:t>
            </a:r>
          </a:p>
        </p:txBody>
      </p:sp>
      <p:pic>
        <p:nvPicPr>
          <p:cNvPr id="4" name="Picture 3">
            <a:extLst>
              <a:ext uri="{FF2B5EF4-FFF2-40B4-BE49-F238E27FC236}">
                <a16:creationId xmlns:a16="http://schemas.microsoft.com/office/drawing/2014/main" id="{0C8D9309-17D9-90AF-CF0C-973EAF3EEDEA}"/>
              </a:ext>
            </a:extLst>
          </p:cNvPr>
          <p:cNvPicPr>
            <a:picLocks noChangeAspect="1"/>
          </p:cNvPicPr>
          <p:nvPr/>
        </p:nvPicPr>
        <p:blipFill>
          <a:blip r:embed="rId2"/>
          <a:stretch>
            <a:fillRect/>
          </a:stretch>
        </p:blipFill>
        <p:spPr>
          <a:xfrm>
            <a:off x="7275623" y="1282392"/>
            <a:ext cx="4282375" cy="4293216"/>
          </a:xfrm>
          <a:prstGeom prst="rect">
            <a:avLst/>
          </a:prstGeom>
        </p:spPr>
      </p:pic>
    </p:spTree>
    <p:extLst>
      <p:ext uri="{BB962C8B-B14F-4D97-AF65-F5344CB8AC3E}">
        <p14:creationId xmlns:p14="http://schemas.microsoft.com/office/powerpoint/2010/main" val="31055559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211F-3DEB-2FAA-E387-9751F5BCD72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A9A0DD7-3E57-9AD0-98CB-BAE3A9261CC4}"/>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The OPTICS Reachability Plot</a:t>
            </a:r>
          </a:p>
        </p:txBody>
      </p:sp>
      <p:sp>
        <p:nvSpPr>
          <p:cNvPr id="2" name="TextBox 1">
            <a:extLst>
              <a:ext uri="{FF2B5EF4-FFF2-40B4-BE49-F238E27FC236}">
                <a16:creationId xmlns:a16="http://schemas.microsoft.com/office/drawing/2014/main" id="{42A83AB3-6EB5-87C8-6454-2865C61E2AA8}"/>
              </a:ext>
            </a:extLst>
          </p:cNvPr>
          <p:cNvSpPr txBox="1"/>
          <p:nvPr/>
        </p:nvSpPr>
        <p:spPr>
          <a:xfrm>
            <a:off x="806389" y="1413542"/>
            <a:ext cx="6216503" cy="4154984"/>
          </a:xfrm>
          <a:prstGeom prst="rect">
            <a:avLst/>
          </a:prstGeom>
          <a:noFill/>
        </p:spPr>
        <p:txBody>
          <a:bodyPr wrap="square">
            <a:spAutoFit/>
          </a:bodyPr>
          <a:lstStyle/>
          <a:p>
            <a:r>
              <a:rPr lang="en-US" sz="2400" b="1" dirty="0"/>
              <a:t>Concept:</a:t>
            </a:r>
            <a:r>
              <a:rPr lang="en-US" sz="2400" dirty="0"/>
              <a:t> This is the primary output of OPTICS. It's a bar chart showing the "reachability distance" for each point in the OPTICS ordering.</a:t>
            </a:r>
          </a:p>
          <a:p>
            <a:r>
              <a:rPr lang="en-US" sz="2400" b="1" dirty="0"/>
              <a:t>Interpretation:</a:t>
            </a:r>
            <a:endParaRPr lang="en-US" sz="2400" dirty="0"/>
          </a:p>
          <a:p>
            <a:pPr marL="800100" lvl="1" indent="-342900">
              <a:buFont typeface="Arial" panose="020B0604020202020204" pitchFamily="34" charset="0"/>
              <a:buChar char="•"/>
            </a:pPr>
            <a:r>
              <a:rPr lang="en-US" sz="2400" b="1" dirty="0"/>
              <a:t>Valleys</a:t>
            </a:r>
            <a:r>
              <a:rPr lang="en-US" sz="2400" dirty="0"/>
              <a:t> in the plot correspond to </a:t>
            </a:r>
            <a:r>
              <a:rPr lang="en-US" sz="2400" b="1" dirty="0"/>
              <a:t>clusters</a:t>
            </a:r>
            <a:r>
              <a:rPr lang="en-US" sz="2400" dirty="0"/>
              <a:t>.</a:t>
            </a:r>
          </a:p>
          <a:p>
            <a:pPr marL="800100" lvl="1" indent="-342900">
              <a:buFont typeface="Arial" panose="020B0604020202020204" pitchFamily="34" charset="0"/>
              <a:buChar char="•"/>
            </a:pPr>
            <a:r>
              <a:rPr lang="en-US" sz="2400" b="1" dirty="0"/>
              <a:t>Peaks</a:t>
            </a:r>
            <a:r>
              <a:rPr lang="en-US" sz="2400" dirty="0"/>
              <a:t> correspond to the </a:t>
            </a:r>
            <a:r>
              <a:rPr lang="en-US" sz="2400" b="1" dirty="0"/>
              <a:t>separations</a:t>
            </a:r>
            <a:r>
              <a:rPr lang="en-US" sz="2400" dirty="0"/>
              <a:t> between clusters.</a:t>
            </a:r>
          </a:p>
          <a:p>
            <a:pPr marL="800100" lvl="1" indent="-342900">
              <a:buFont typeface="Arial" panose="020B0604020202020204" pitchFamily="34" charset="0"/>
              <a:buChar char="•"/>
            </a:pPr>
            <a:r>
              <a:rPr lang="en-US" sz="2400" dirty="0"/>
              <a:t>The deeper the valley, the denser the cluster.</a:t>
            </a:r>
          </a:p>
          <a:p>
            <a:r>
              <a:rPr lang="en-US" sz="2400" dirty="0"/>
              <a:t>This plot gives you a powerful visual summary of the density structure of your entire dataset.</a:t>
            </a:r>
          </a:p>
        </p:txBody>
      </p:sp>
      <p:pic>
        <p:nvPicPr>
          <p:cNvPr id="4" name="Picture 3">
            <a:extLst>
              <a:ext uri="{FF2B5EF4-FFF2-40B4-BE49-F238E27FC236}">
                <a16:creationId xmlns:a16="http://schemas.microsoft.com/office/drawing/2014/main" id="{E3E8DC11-F8C3-A3DF-85E7-3B589D151700}"/>
              </a:ext>
            </a:extLst>
          </p:cNvPr>
          <p:cNvPicPr>
            <a:picLocks noChangeAspect="1"/>
          </p:cNvPicPr>
          <p:nvPr/>
        </p:nvPicPr>
        <p:blipFill>
          <a:blip r:embed="rId2"/>
          <a:stretch>
            <a:fillRect/>
          </a:stretch>
        </p:blipFill>
        <p:spPr>
          <a:xfrm>
            <a:off x="7549757" y="528609"/>
            <a:ext cx="3908328" cy="5800781"/>
          </a:xfrm>
          <a:prstGeom prst="rect">
            <a:avLst/>
          </a:prstGeom>
        </p:spPr>
      </p:pic>
    </p:spTree>
    <p:extLst>
      <p:ext uri="{BB962C8B-B14F-4D97-AF65-F5344CB8AC3E}">
        <p14:creationId xmlns:p14="http://schemas.microsoft.com/office/powerpoint/2010/main" val="1744387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0B2B8-C413-DE04-3FBA-A46183BDFD0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30068C-2952-85C4-BAE5-9772A7C66D79}"/>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DBSCAN vs. OPTICS</a:t>
            </a:r>
          </a:p>
        </p:txBody>
      </p:sp>
      <p:graphicFrame>
        <p:nvGraphicFramePr>
          <p:cNvPr id="3" name="Table 2">
            <a:extLst>
              <a:ext uri="{FF2B5EF4-FFF2-40B4-BE49-F238E27FC236}">
                <a16:creationId xmlns:a16="http://schemas.microsoft.com/office/drawing/2014/main" id="{0215FAC8-9C9B-7F1A-C9FE-819942AFA660}"/>
              </a:ext>
            </a:extLst>
          </p:cNvPr>
          <p:cNvGraphicFramePr>
            <a:graphicFrameLocks noGrp="1"/>
          </p:cNvGraphicFramePr>
          <p:nvPr>
            <p:extLst>
              <p:ext uri="{D42A27DB-BD31-4B8C-83A1-F6EECF244321}">
                <p14:modId xmlns:p14="http://schemas.microsoft.com/office/powerpoint/2010/main" val="1591879450"/>
              </p:ext>
            </p:extLst>
          </p:nvPr>
        </p:nvGraphicFramePr>
        <p:xfrm>
          <a:off x="583367" y="1815946"/>
          <a:ext cx="6844260" cy="3474720"/>
        </p:xfrm>
        <a:graphic>
          <a:graphicData uri="http://schemas.openxmlformats.org/drawingml/2006/table">
            <a:tbl>
              <a:tblPr/>
              <a:tblGrid>
                <a:gridCol w="2281420">
                  <a:extLst>
                    <a:ext uri="{9D8B030D-6E8A-4147-A177-3AD203B41FA5}">
                      <a16:colId xmlns:a16="http://schemas.microsoft.com/office/drawing/2014/main" val="1113421115"/>
                    </a:ext>
                  </a:extLst>
                </a:gridCol>
                <a:gridCol w="2281420">
                  <a:extLst>
                    <a:ext uri="{9D8B030D-6E8A-4147-A177-3AD203B41FA5}">
                      <a16:colId xmlns:a16="http://schemas.microsoft.com/office/drawing/2014/main" val="1992549778"/>
                    </a:ext>
                  </a:extLst>
                </a:gridCol>
                <a:gridCol w="2281420">
                  <a:extLst>
                    <a:ext uri="{9D8B030D-6E8A-4147-A177-3AD203B41FA5}">
                      <a16:colId xmlns:a16="http://schemas.microsoft.com/office/drawing/2014/main" val="4126457991"/>
                    </a:ext>
                  </a:extLst>
                </a:gridCol>
              </a:tblGrid>
              <a:tr h="0">
                <a:tc>
                  <a:txBody>
                    <a:bodyPr/>
                    <a:lstStyle/>
                    <a:p>
                      <a:pPr algn="l">
                        <a:buNone/>
                      </a:pPr>
                      <a:r>
                        <a:rPr lang="en-IN" b="1"/>
                        <a:t>Feature</a:t>
                      </a:r>
                      <a:endParaRPr lang="en-IN"/>
                    </a:p>
                  </a:txBody>
                  <a:tcPr anchor="ctr">
                    <a:lnL>
                      <a:noFill/>
                    </a:lnL>
                    <a:lnR>
                      <a:noFill/>
                    </a:lnR>
                    <a:lnT>
                      <a:noFill/>
                    </a:lnT>
                    <a:lnB>
                      <a:noFill/>
                    </a:lnB>
                    <a:noFill/>
                  </a:tcPr>
                </a:tc>
                <a:tc>
                  <a:txBody>
                    <a:bodyPr/>
                    <a:lstStyle/>
                    <a:p>
                      <a:pPr algn="l">
                        <a:buNone/>
                      </a:pPr>
                      <a:r>
                        <a:rPr lang="en-IN" b="1"/>
                        <a:t>DBSCAN</a:t>
                      </a:r>
                      <a:endParaRPr lang="en-IN"/>
                    </a:p>
                  </a:txBody>
                  <a:tcPr anchor="ctr">
                    <a:lnL>
                      <a:noFill/>
                    </a:lnL>
                    <a:lnR>
                      <a:noFill/>
                    </a:lnR>
                    <a:lnT>
                      <a:noFill/>
                    </a:lnT>
                    <a:lnB>
                      <a:noFill/>
                    </a:lnB>
                    <a:noFill/>
                  </a:tcPr>
                </a:tc>
                <a:tc>
                  <a:txBody>
                    <a:bodyPr/>
                    <a:lstStyle/>
                    <a:p>
                      <a:pPr algn="l">
                        <a:buNone/>
                      </a:pPr>
                      <a:r>
                        <a:rPr lang="en-IN" b="1"/>
                        <a:t>OPTICS</a:t>
                      </a:r>
                      <a:endParaRPr lang="en-IN"/>
                    </a:p>
                  </a:txBody>
                  <a:tcPr anchor="ctr">
                    <a:lnL>
                      <a:noFill/>
                    </a:lnL>
                    <a:lnR>
                      <a:noFill/>
                    </a:lnR>
                    <a:lnT>
                      <a:noFill/>
                    </a:lnT>
                    <a:lnB>
                      <a:noFill/>
                    </a:lnB>
                    <a:noFill/>
                  </a:tcPr>
                </a:tc>
                <a:extLst>
                  <a:ext uri="{0D108BD9-81ED-4DB2-BD59-A6C34878D82A}">
                    <a16:rowId xmlns:a16="http://schemas.microsoft.com/office/drawing/2014/main" val="1093176744"/>
                  </a:ext>
                </a:extLst>
              </a:tr>
              <a:tr h="0">
                <a:tc>
                  <a:txBody>
                    <a:bodyPr/>
                    <a:lstStyle/>
                    <a:p>
                      <a:pPr algn="l">
                        <a:buNone/>
                      </a:pPr>
                      <a:r>
                        <a:rPr lang="en-IN" b="1"/>
                        <a:t>Parameters</a:t>
                      </a:r>
                      <a:endParaRPr lang="en-IN"/>
                    </a:p>
                  </a:txBody>
                  <a:tcPr anchor="ctr">
                    <a:lnL>
                      <a:noFill/>
                    </a:lnL>
                    <a:lnR>
                      <a:noFill/>
                    </a:lnR>
                    <a:lnT>
                      <a:noFill/>
                    </a:lnT>
                    <a:lnB>
                      <a:noFill/>
                    </a:lnB>
                    <a:noFill/>
                  </a:tcPr>
                </a:tc>
                <a:tc>
                  <a:txBody>
                    <a:bodyPr/>
                    <a:lstStyle/>
                    <a:p>
                      <a:pPr algn="l">
                        <a:buNone/>
                      </a:pPr>
                      <a:r>
                        <a:rPr lang="el-GR"/>
                        <a:t>ε </a:t>
                      </a:r>
                      <a:r>
                        <a:rPr lang="en-IN"/>
                        <a:t>and MinPts</a:t>
                      </a:r>
                    </a:p>
                  </a:txBody>
                  <a:tcPr anchor="ctr">
                    <a:lnL>
                      <a:noFill/>
                    </a:lnL>
                    <a:lnR>
                      <a:noFill/>
                    </a:lnR>
                    <a:lnT>
                      <a:noFill/>
                    </a:lnT>
                    <a:lnB>
                      <a:noFill/>
                    </a:lnB>
                    <a:noFill/>
                  </a:tcPr>
                </a:tc>
                <a:tc>
                  <a:txBody>
                    <a:bodyPr/>
                    <a:lstStyle/>
                    <a:p>
                      <a:pPr algn="l">
                        <a:buNone/>
                      </a:pPr>
                      <a:r>
                        <a:rPr lang="en-US"/>
                        <a:t>Only MinPts (and a max ε)</a:t>
                      </a:r>
                    </a:p>
                  </a:txBody>
                  <a:tcPr anchor="ctr">
                    <a:lnL>
                      <a:noFill/>
                    </a:lnL>
                    <a:lnR>
                      <a:noFill/>
                    </a:lnR>
                    <a:lnT>
                      <a:noFill/>
                    </a:lnT>
                    <a:lnB>
                      <a:noFill/>
                    </a:lnB>
                    <a:noFill/>
                  </a:tcPr>
                </a:tc>
                <a:extLst>
                  <a:ext uri="{0D108BD9-81ED-4DB2-BD59-A6C34878D82A}">
                    <a16:rowId xmlns:a16="http://schemas.microsoft.com/office/drawing/2014/main" val="2779198186"/>
                  </a:ext>
                </a:extLst>
              </a:tr>
              <a:tr h="0">
                <a:tc>
                  <a:txBody>
                    <a:bodyPr/>
                    <a:lstStyle/>
                    <a:p>
                      <a:pPr algn="l">
                        <a:buNone/>
                      </a:pPr>
                      <a:r>
                        <a:rPr lang="en-IN" b="1"/>
                        <a:t>Output</a:t>
                      </a:r>
                      <a:endParaRPr lang="en-IN"/>
                    </a:p>
                  </a:txBody>
                  <a:tcPr anchor="ctr">
                    <a:lnL>
                      <a:noFill/>
                    </a:lnL>
                    <a:lnR>
                      <a:noFill/>
                    </a:lnR>
                    <a:lnT>
                      <a:noFill/>
                    </a:lnT>
                    <a:lnB>
                      <a:noFill/>
                    </a:lnB>
                    <a:noFill/>
                  </a:tcPr>
                </a:tc>
                <a:tc>
                  <a:txBody>
                    <a:bodyPr/>
                    <a:lstStyle/>
                    <a:p>
                      <a:pPr algn="l">
                        <a:buNone/>
                      </a:pPr>
                      <a:r>
                        <a:rPr lang="en-US"/>
                        <a:t>A single set of clusters</a:t>
                      </a:r>
                    </a:p>
                  </a:txBody>
                  <a:tcPr anchor="ctr">
                    <a:lnL>
                      <a:noFill/>
                    </a:lnL>
                    <a:lnR>
                      <a:noFill/>
                    </a:lnR>
                    <a:lnT>
                      <a:noFill/>
                    </a:lnT>
                    <a:lnB>
                      <a:noFill/>
                    </a:lnB>
                    <a:noFill/>
                  </a:tcPr>
                </a:tc>
                <a:tc>
                  <a:txBody>
                    <a:bodyPr/>
                    <a:lstStyle/>
                    <a:p>
                      <a:pPr algn="l">
                        <a:buNone/>
                      </a:pPr>
                      <a:r>
                        <a:rPr lang="en-US"/>
                        <a:t>A reachability plot (cluster ordering)</a:t>
                      </a:r>
                    </a:p>
                  </a:txBody>
                  <a:tcPr anchor="ctr">
                    <a:lnL>
                      <a:noFill/>
                    </a:lnL>
                    <a:lnR>
                      <a:noFill/>
                    </a:lnR>
                    <a:lnT>
                      <a:noFill/>
                    </a:lnT>
                    <a:lnB>
                      <a:noFill/>
                    </a:lnB>
                    <a:noFill/>
                  </a:tcPr>
                </a:tc>
                <a:extLst>
                  <a:ext uri="{0D108BD9-81ED-4DB2-BD59-A6C34878D82A}">
                    <a16:rowId xmlns:a16="http://schemas.microsoft.com/office/drawing/2014/main" val="162994771"/>
                  </a:ext>
                </a:extLst>
              </a:tr>
              <a:tr h="0">
                <a:tc>
                  <a:txBody>
                    <a:bodyPr/>
                    <a:lstStyle/>
                    <a:p>
                      <a:pPr algn="l">
                        <a:buNone/>
                      </a:pPr>
                      <a:r>
                        <a:rPr lang="en-IN" b="1"/>
                        <a:t>Flexibility</a:t>
                      </a:r>
                      <a:endParaRPr lang="en-IN"/>
                    </a:p>
                  </a:txBody>
                  <a:tcPr anchor="ctr">
                    <a:lnL>
                      <a:noFill/>
                    </a:lnL>
                    <a:lnR>
                      <a:noFill/>
                    </a:lnR>
                    <a:lnT>
                      <a:noFill/>
                    </a:lnT>
                    <a:lnB>
                      <a:noFill/>
                    </a:lnB>
                    <a:noFill/>
                  </a:tcPr>
                </a:tc>
                <a:tc>
                  <a:txBody>
                    <a:bodyPr/>
                    <a:lstStyle/>
                    <a:p>
                      <a:pPr algn="l">
                        <a:buNone/>
                      </a:pPr>
                      <a:r>
                        <a:rPr lang="en-US"/>
                        <a:t>Inflexible; requires re-running for new ε</a:t>
                      </a:r>
                    </a:p>
                  </a:txBody>
                  <a:tcPr anchor="ctr">
                    <a:lnL>
                      <a:noFill/>
                    </a:lnL>
                    <a:lnR>
                      <a:noFill/>
                    </a:lnR>
                    <a:lnT>
                      <a:noFill/>
                    </a:lnT>
                    <a:lnB>
                      <a:noFill/>
                    </a:lnB>
                    <a:noFill/>
                  </a:tcPr>
                </a:tc>
                <a:tc>
                  <a:txBody>
                    <a:bodyPr/>
                    <a:lstStyle/>
                    <a:p>
                      <a:pPr algn="l">
                        <a:buNone/>
                      </a:pPr>
                      <a:r>
                        <a:rPr lang="en-US"/>
                        <a:t>Very flexible; can extract clusters for any ε from one run</a:t>
                      </a:r>
                    </a:p>
                  </a:txBody>
                  <a:tcPr anchor="ctr">
                    <a:lnL>
                      <a:noFill/>
                    </a:lnL>
                    <a:lnR>
                      <a:noFill/>
                    </a:lnR>
                    <a:lnT>
                      <a:noFill/>
                    </a:lnT>
                    <a:lnB>
                      <a:noFill/>
                    </a:lnB>
                    <a:noFill/>
                  </a:tcPr>
                </a:tc>
                <a:extLst>
                  <a:ext uri="{0D108BD9-81ED-4DB2-BD59-A6C34878D82A}">
                    <a16:rowId xmlns:a16="http://schemas.microsoft.com/office/drawing/2014/main" val="451312318"/>
                  </a:ext>
                </a:extLst>
              </a:tr>
              <a:tr h="0">
                <a:tc>
                  <a:txBody>
                    <a:bodyPr/>
                    <a:lstStyle/>
                    <a:p>
                      <a:pPr algn="l">
                        <a:buNone/>
                      </a:pPr>
                      <a:r>
                        <a:rPr lang="en-IN" b="1"/>
                        <a:t>Use Case</a:t>
                      </a:r>
                      <a:endParaRPr lang="en-IN"/>
                    </a:p>
                  </a:txBody>
                  <a:tcPr anchor="ctr">
                    <a:lnL>
                      <a:noFill/>
                    </a:lnL>
                    <a:lnR>
                      <a:noFill/>
                    </a:lnR>
                    <a:lnT>
                      <a:noFill/>
                    </a:lnT>
                    <a:lnB>
                      <a:noFill/>
                    </a:lnB>
                    <a:noFill/>
                  </a:tcPr>
                </a:tc>
                <a:tc>
                  <a:txBody>
                    <a:bodyPr/>
                    <a:lstStyle/>
                    <a:p>
                      <a:pPr algn="l">
                        <a:buNone/>
                      </a:pPr>
                      <a:r>
                        <a:rPr lang="en-US"/>
                        <a:t>When you have a good idea of the density/scale</a:t>
                      </a:r>
                    </a:p>
                  </a:txBody>
                  <a:tcPr anchor="ctr">
                    <a:lnL>
                      <a:noFill/>
                    </a:lnL>
                    <a:lnR>
                      <a:noFill/>
                    </a:lnR>
                    <a:lnT>
                      <a:noFill/>
                    </a:lnT>
                    <a:lnB>
                      <a:noFill/>
                    </a:lnB>
                    <a:noFill/>
                  </a:tcPr>
                </a:tc>
                <a:tc>
                  <a:txBody>
                    <a:bodyPr/>
                    <a:lstStyle/>
                    <a:p>
                      <a:pPr algn="l">
                        <a:buNone/>
                      </a:pPr>
                      <a:r>
                        <a:rPr lang="en-US" dirty="0"/>
                        <a:t>When you want to explore clusters at multiple scales</a:t>
                      </a:r>
                    </a:p>
                  </a:txBody>
                  <a:tcPr anchor="ctr">
                    <a:lnL>
                      <a:noFill/>
                    </a:lnL>
                    <a:lnR>
                      <a:noFill/>
                    </a:lnR>
                    <a:lnT>
                      <a:noFill/>
                    </a:lnT>
                    <a:lnB>
                      <a:noFill/>
                    </a:lnB>
                    <a:noFill/>
                  </a:tcPr>
                </a:tc>
                <a:extLst>
                  <a:ext uri="{0D108BD9-81ED-4DB2-BD59-A6C34878D82A}">
                    <a16:rowId xmlns:a16="http://schemas.microsoft.com/office/drawing/2014/main" val="1453166696"/>
                  </a:ext>
                </a:extLst>
              </a:tr>
            </a:tbl>
          </a:graphicData>
        </a:graphic>
      </p:graphicFrame>
      <p:pic>
        <p:nvPicPr>
          <p:cNvPr id="7" name="Picture 6">
            <a:extLst>
              <a:ext uri="{FF2B5EF4-FFF2-40B4-BE49-F238E27FC236}">
                <a16:creationId xmlns:a16="http://schemas.microsoft.com/office/drawing/2014/main" id="{137E5C23-18E4-4887-9B21-EF49302D82A1}"/>
              </a:ext>
            </a:extLst>
          </p:cNvPr>
          <p:cNvPicPr>
            <a:picLocks noChangeAspect="1"/>
          </p:cNvPicPr>
          <p:nvPr/>
        </p:nvPicPr>
        <p:blipFill>
          <a:blip r:embed="rId2"/>
          <a:stretch>
            <a:fillRect/>
          </a:stretch>
        </p:blipFill>
        <p:spPr>
          <a:xfrm>
            <a:off x="7494148" y="767903"/>
            <a:ext cx="4305901" cy="2553056"/>
          </a:xfrm>
          <a:prstGeom prst="rect">
            <a:avLst/>
          </a:prstGeom>
        </p:spPr>
      </p:pic>
    </p:spTree>
    <p:extLst>
      <p:ext uri="{BB962C8B-B14F-4D97-AF65-F5344CB8AC3E}">
        <p14:creationId xmlns:p14="http://schemas.microsoft.com/office/powerpoint/2010/main" val="37096949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FF14F-C0C6-B4F8-701F-ECE81C79025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336644A-E683-6DAD-94B0-B3602179104B}"/>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 Introduction to Hierarchical Clustering</a:t>
            </a:r>
          </a:p>
        </p:txBody>
      </p:sp>
      <p:sp>
        <p:nvSpPr>
          <p:cNvPr id="2" name="TextBox 1">
            <a:extLst>
              <a:ext uri="{FF2B5EF4-FFF2-40B4-BE49-F238E27FC236}">
                <a16:creationId xmlns:a16="http://schemas.microsoft.com/office/drawing/2014/main" id="{311434BB-E5E4-F6BE-9C92-0014E399CE69}"/>
              </a:ext>
            </a:extLst>
          </p:cNvPr>
          <p:cNvSpPr txBox="1"/>
          <p:nvPr/>
        </p:nvSpPr>
        <p:spPr>
          <a:xfrm>
            <a:off x="768914" y="1421037"/>
            <a:ext cx="6216503" cy="4647426"/>
          </a:xfrm>
          <a:prstGeom prst="rect">
            <a:avLst/>
          </a:prstGeom>
          <a:noFill/>
        </p:spPr>
        <p:txBody>
          <a:bodyPr wrap="square">
            <a:spAutoFit/>
          </a:bodyPr>
          <a:lstStyle/>
          <a:p>
            <a:r>
              <a:rPr lang="en-US" sz="2400" b="1" dirty="0"/>
              <a:t>Concept:</a:t>
            </a:r>
            <a:r>
              <a:rPr lang="en-US" sz="2400" dirty="0"/>
              <a:t> A clustering method that builds a hierarchy of clusters.</a:t>
            </a:r>
          </a:p>
          <a:p>
            <a:r>
              <a:rPr lang="en-US" sz="2400" b="1" dirty="0"/>
              <a:t>Two Main Types:</a:t>
            </a:r>
            <a:endParaRPr lang="en-US" sz="2400" dirty="0"/>
          </a:p>
          <a:p>
            <a:pPr marL="800100" lvl="1" indent="-342900">
              <a:buFont typeface="Arial" panose="020B0604020202020204" pitchFamily="34" charset="0"/>
              <a:buChar char="•"/>
            </a:pPr>
            <a:r>
              <a:rPr lang="en-US" sz="2400" b="1" dirty="0"/>
              <a:t>Agglomerative (Bottom-Up):</a:t>
            </a:r>
            <a:r>
              <a:rPr lang="en-US" sz="2400" dirty="0"/>
              <a:t> Starts with each point as its own cluster and progressively merges the closest pairs of clusters until only one is left.</a:t>
            </a:r>
          </a:p>
          <a:p>
            <a:pPr marL="800100" lvl="1" indent="-342900">
              <a:buFont typeface="Arial" panose="020B0604020202020204" pitchFamily="34" charset="0"/>
              <a:buChar char="•"/>
            </a:pPr>
            <a:r>
              <a:rPr lang="en-US" sz="2400" b="1" dirty="0"/>
              <a:t>Divisive (Top-Down):</a:t>
            </a:r>
            <a:r>
              <a:rPr lang="en-US" sz="2400" dirty="0"/>
              <a:t> Starts with one giant cluster and recursively splits it until each point is its own cluster. (Agglomerative is more common).</a:t>
            </a:r>
          </a:p>
          <a:p>
            <a:endParaRPr lang="en-US" sz="3200" dirty="0"/>
          </a:p>
        </p:txBody>
      </p:sp>
      <p:pic>
        <p:nvPicPr>
          <p:cNvPr id="4" name="Picture 3">
            <a:extLst>
              <a:ext uri="{FF2B5EF4-FFF2-40B4-BE49-F238E27FC236}">
                <a16:creationId xmlns:a16="http://schemas.microsoft.com/office/drawing/2014/main" id="{3FA75D5D-FA75-4CEF-FA94-F065CF2D914D}"/>
              </a:ext>
            </a:extLst>
          </p:cNvPr>
          <p:cNvPicPr>
            <a:picLocks noChangeAspect="1"/>
          </p:cNvPicPr>
          <p:nvPr/>
        </p:nvPicPr>
        <p:blipFill>
          <a:blip r:embed="rId2"/>
          <a:stretch>
            <a:fillRect/>
          </a:stretch>
        </p:blipFill>
        <p:spPr>
          <a:xfrm>
            <a:off x="7474807" y="1589159"/>
            <a:ext cx="4067743" cy="3829584"/>
          </a:xfrm>
          <a:prstGeom prst="rect">
            <a:avLst/>
          </a:prstGeom>
        </p:spPr>
      </p:pic>
      <p:sp>
        <p:nvSpPr>
          <p:cNvPr id="6" name="TextBox 5">
            <a:extLst>
              <a:ext uri="{FF2B5EF4-FFF2-40B4-BE49-F238E27FC236}">
                <a16:creationId xmlns:a16="http://schemas.microsoft.com/office/drawing/2014/main" id="{0E385A53-056E-7834-EE4A-5961C3F7DDB4}"/>
              </a:ext>
            </a:extLst>
          </p:cNvPr>
          <p:cNvSpPr txBox="1"/>
          <p:nvPr/>
        </p:nvSpPr>
        <p:spPr>
          <a:xfrm>
            <a:off x="7345180" y="1761344"/>
            <a:ext cx="597244" cy="369332"/>
          </a:xfrm>
          <a:prstGeom prst="rect">
            <a:avLst/>
          </a:prstGeom>
          <a:noFill/>
        </p:spPr>
        <p:txBody>
          <a:bodyPr wrap="square" rtlCol="0">
            <a:spAutoFit/>
          </a:bodyPr>
          <a:lstStyle/>
          <a:p>
            <a:r>
              <a:rPr lang="en-US" b="1" dirty="0"/>
              <a:t>A</a:t>
            </a:r>
            <a:endParaRPr lang="en-IN" b="1" dirty="0"/>
          </a:p>
        </p:txBody>
      </p:sp>
    </p:spTree>
    <p:extLst>
      <p:ext uri="{BB962C8B-B14F-4D97-AF65-F5344CB8AC3E}">
        <p14:creationId xmlns:p14="http://schemas.microsoft.com/office/powerpoint/2010/main" val="3807738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D3FE8-0D55-3116-AF30-34393AB793D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F565E5-8934-F3E6-723E-5070F1752452}"/>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  The Dendrogram</a:t>
            </a:r>
          </a:p>
        </p:txBody>
      </p:sp>
      <p:sp>
        <p:nvSpPr>
          <p:cNvPr id="2" name="TextBox 1">
            <a:extLst>
              <a:ext uri="{FF2B5EF4-FFF2-40B4-BE49-F238E27FC236}">
                <a16:creationId xmlns:a16="http://schemas.microsoft.com/office/drawing/2014/main" id="{0246DCC0-3153-5C0C-3815-6B5F06CB50E4}"/>
              </a:ext>
            </a:extLst>
          </p:cNvPr>
          <p:cNvSpPr txBox="1"/>
          <p:nvPr/>
        </p:nvSpPr>
        <p:spPr>
          <a:xfrm>
            <a:off x="738934" y="1343377"/>
            <a:ext cx="6456345" cy="5139869"/>
          </a:xfrm>
          <a:prstGeom prst="rect">
            <a:avLst/>
          </a:prstGeom>
          <a:noFill/>
        </p:spPr>
        <p:txBody>
          <a:bodyPr wrap="square">
            <a:spAutoFit/>
          </a:bodyPr>
          <a:lstStyle/>
          <a:p>
            <a:r>
              <a:rPr lang="en-US" sz="2400" b="1" dirty="0"/>
              <a:t>Concept:</a:t>
            </a:r>
            <a:r>
              <a:rPr lang="en-US" sz="2400" dirty="0"/>
              <a:t> The output of a hierarchical clustering is a tree-like diagram called a </a:t>
            </a:r>
            <a:r>
              <a:rPr lang="en-US" sz="2400" b="1" dirty="0"/>
              <a:t>dendrogram</a:t>
            </a:r>
            <a:r>
              <a:rPr lang="en-US" sz="2400" dirty="0"/>
              <a:t>.</a:t>
            </a:r>
          </a:p>
          <a:p>
            <a:r>
              <a:rPr lang="en-US" sz="2400" b="1" dirty="0"/>
              <a:t>How to Read It:</a:t>
            </a:r>
            <a:endParaRPr lang="en-US" sz="2400" dirty="0"/>
          </a:p>
          <a:p>
            <a:pPr marL="800100" lvl="1" indent="-342900">
              <a:buFont typeface="Arial" panose="020B0604020202020204" pitchFamily="34" charset="0"/>
              <a:buChar char="•"/>
            </a:pPr>
            <a:r>
              <a:rPr lang="en-US" sz="2400" dirty="0"/>
              <a:t>The leaves at the bottom are the individual data points.</a:t>
            </a:r>
          </a:p>
          <a:p>
            <a:pPr marL="800100" lvl="1" indent="-342900">
              <a:buFont typeface="Arial" panose="020B0604020202020204" pitchFamily="34" charset="0"/>
              <a:buChar char="•"/>
            </a:pPr>
            <a:r>
              <a:rPr lang="en-US" sz="2400" dirty="0"/>
              <a:t>As you move up, lines merge, representing clusters being merged.</a:t>
            </a:r>
          </a:p>
          <a:p>
            <a:pPr marL="800100" lvl="1" indent="-342900">
              <a:buFont typeface="Arial" panose="020B0604020202020204" pitchFamily="34" charset="0"/>
              <a:buChar char="•"/>
            </a:pPr>
            <a:r>
              <a:rPr lang="en-US" sz="2400" dirty="0"/>
              <a:t>The </a:t>
            </a:r>
            <a:r>
              <a:rPr lang="en-US" sz="2400" b="1" dirty="0"/>
              <a:t>height</a:t>
            </a:r>
            <a:r>
              <a:rPr lang="en-US" sz="2400" dirty="0"/>
              <a:t> of the merge represents the distance (or dissimilarity) between the two clusters that were joined.</a:t>
            </a:r>
          </a:p>
          <a:p>
            <a:r>
              <a:rPr lang="en-US" sz="2400" b="1" dirty="0"/>
              <a:t>The Power:</a:t>
            </a:r>
            <a:r>
              <a:rPr lang="en-US" sz="2400" dirty="0"/>
              <a:t> You can "cut" the dendrogram at any height to get a specific number of clusters.</a:t>
            </a:r>
          </a:p>
          <a:p>
            <a:endParaRPr lang="en-US" sz="4000" dirty="0"/>
          </a:p>
        </p:txBody>
      </p:sp>
      <p:pic>
        <p:nvPicPr>
          <p:cNvPr id="4" name="Picture 3">
            <a:extLst>
              <a:ext uri="{FF2B5EF4-FFF2-40B4-BE49-F238E27FC236}">
                <a16:creationId xmlns:a16="http://schemas.microsoft.com/office/drawing/2014/main" id="{2D328FBF-F23F-7460-6EF1-0DAFBAFCC095}"/>
              </a:ext>
            </a:extLst>
          </p:cNvPr>
          <p:cNvPicPr>
            <a:picLocks noChangeAspect="1"/>
          </p:cNvPicPr>
          <p:nvPr/>
        </p:nvPicPr>
        <p:blipFill>
          <a:blip r:embed="rId2"/>
          <a:stretch>
            <a:fillRect/>
          </a:stretch>
        </p:blipFill>
        <p:spPr>
          <a:xfrm>
            <a:off x="7289706" y="1343377"/>
            <a:ext cx="3953427" cy="3886742"/>
          </a:xfrm>
          <a:prstGeom prst="rect">
            <a:avLst/>
          </a:prstGeom>
        </p:spPr>
      </p:pic>
    </p:spTree>
    <p:extLst>
      <p:ext uri="{BB962C8B-B14F-4D97-AF65-F5344CB8AC3E}">
        <p14:creationId xmlns:p14="http://schemas.microsoft.com/office/powerpoint/2010/main" val="2374258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44DB1-EBDD-711D-7D98-ACCDE64737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344176F-0117-505C-5FB6-052011AEE3D3}"/>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  Making Hierarchical Clustering "Spatial"</a:t>
            </a:r>
          </a:p>
        </p:txBody>
      </p:sp>
      <p:sp>
        <p:nvSpPr>
          <p:cNvPr id="2" name="TextBox 1">
            <a:extLst>
              <a:ext uri="{FF2B5EF4-FFF2-40B4-BE49-F238E27FC236}">
                <a16:creationId xmlns:a16="http://schemas.microsoft.com/office/drawing/2014/main" id="{60D2829D-F0A5-1DB3-2B4E-6057E4017EE6}"/>
              </a:ext>
            </a:extLst>
          </p:cNvPr>
          <p:cNvSpPr txBox="1"/>
          <p:nvPr/>
        </p:nvSpPr>
        <p:spPr>
          <a:xfrm>
            <a:off x="738935" y="1343377"/>
            <a:ext cx="5504468" cy="5632311"/>
          </a:xfrm>
          <a:prstGeom prst="rect">
            <a:avLst/>
          </a:prstGeom>
          <a:noFill/>
        </p:spPr>
        <p:txBody>
          <a:bodyPr wrap="square">
            <a:spAutoFit/>
          </a:bodyPr>
          <a:lstStyle/>
          <a:p>
            <a:pPr marL="342900" indent="-342900">
              <a:buFont typeface="Arial" panose="020B0604020202020204" pitchFamily="34" charset="0"/>
              <a:buChar char="•"/>
            </a:pPr>
            <a:r>
              <a:rPr lang="en-US" sz="2400" b="1" dirty="0"/>
              <a:t>The Method:</a:t>
            </a:r>
            <a:r>
              <a:rPr lang="en-US" sz="2400" dirty="0"/>
              <a:t> Similar to K-Means, we can apply a </a:t>
            </a:r>
            <a:r>
              <a:rPr lang="en-US" sz="2400" b="1" dirty="0"/>
              <a:t>spatial contiguity constraint.</a:t>
            </a:r>
            <a:endParaRPr lang="en-US" sz="2400" dirty="0"/>
          </a:p>
          <a:p>
            <a:pPr marL="342900" indent="-342900">
              <a:buFont typeface="Arial" panose="020B0604020202020204" pitchFamily="34" charset="0"/>
              <a:buChar char="•"/>
            </a:pPr>
            <a:r>
              <a:rPr lang="en-US" sz="2400" b="1" dirty="0"/>
              <a:t>Spatially Constrained Hierarchical Clustering:</a:t>
            </a:r>
            <a:r>
              <a:rPr lang="en-US" sz="2400" dirty="0"/>
              <a:t> The algorithm works the same (agglomerative merging), but with a new rule: two clusters can only be merged if they are </a:t>
            </a:r>
            <a:r>
              <a:rPr lang="en-US" sz="2400" b="1" dirty="0"/>
              <a:t>geographically adjacent</a:t>
            </a:r>
            <a:r>
              <a:rPr lang="en-US" sz="2400" dirty="0"/>
              <a:t>.</a:t>
            </a:r>
          </a:p>
          <a:p>
            <a:pPr marL="342900" indent="-342900">
              <a:buFont typeface="Arial" panose="020B0604020202020204" pitchFamily="34" charset="0"/>
              <a:buChar char="•"/>
            </a:pPr>
            <a:r>
              <a:rPr lang="en-US" sz="2400" dirty="0"/>
              <a:t>This is very useful for creating nested regions, like a hierarchy of neighborhood -&gt; district -&gt; city quadrant.</a:t>
            </a:r>
          </a:p>
          <a:p>
            <a:endParaRPr lang="en-US" sz="4800" dirty="0"/>
          </a:p>
        </p:txBody>
      </p:sp>
      <p:pic>
        <p:nvPicPr>
          <p:cNvPr id="4" name="Picture 3">
            <a:extLst>
              <a:ext uri="{FF2B5EF4-FFF2-40B4-BE49-F238E27FC236}">
                <a16:creationId xmlns:a16="http://schemas.microsoft.com/office/drawing/2014/main" id="{FD77B620-CB02-CDEE-C23E-D6D6F775C14B}"/>
              </a:ext>
            </a:extLst>
          </p:cNvPr>
          <p:cNvPicPr>
            <a:picLocks noChangeAspect="1"/>
          </p:cNvPicPr>
          <p:nvPr/>
        </p:nvPicPr>
        <p:blipFill>
          <a:blip r:embed="rId2"/>
          <a:stretch>
            <a:fillRect/>
          </a:stretch>
        </p:blipFill>
        <p:spPr>
          <a:xfrm>
            <a:off x="6576934" y="1343377"/>
            <a:ext cx="5002009" cy="4170378"/>
          </a:xfrm>
          <a:prstGeom prst="rect">
            <a:avLst/>
          </a:prstGeom>
        </p:spPr>
      </p:pic>
    </p:spTree>
    <p:extLst>
      <p:ext uri="{BB962C8B-B14F-4D97-AF65-F5344CB8AC3E}">
        <p14:creationId xmlns:p14="http://schemas.microsoft.com/office/powerpoint/2010/main" val="3318347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EC39F-BC1B-E247-42FC-2DEED81F531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2618AE-735F-8D1F-FE74-235C4B752667}"/>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 Application: Creating Ecological Zones</a:t>
            </a:r>
          </a:p>
        </p:txBody>
      </p:sp>
      <p:sp>
        <p:nvSpPr>
          <p:cNvPr id="2" name="TextBox 1">
            <a:extLst>
              <a:ext uri="{FF2B5EF4-FFF2-40B4-BE49-F238E27FC236}">
                <a16:creationId xmlns:a16="http://schemas.microsoft.com/office/drawing/2014/main" id="{0884F276-2590-9821-B3CE-8BBE3B27AEF9}"/>
              </a:ext>
            </a:extLst>
          </p:cNvPr>
          <p:cNvSpPr txBox="1"/>
          <p:nvPr/>
        </p:nvSpPr>
        <p:spPr>
          <a:xfrm>
            <a:off x="738935" y="1343377"/>
            <a:ext cx="5504468" cy="4893647"/>
          </a:xfrm>
          <a:prstGeom prst="rect">
            <a:avLst/>
          </a:prstGeom>
          <a:noFill/>
        </p:spPr>
        <p:txBody>
          <a:bodyPr wrap="square">
            <a:spAutoFit/>
          </a:bodyPr>
          <a:lstStyle/>
          <a:p>
            <a:r>
              <a:rPr lang="en-US" sz="2400" b="1" dirty="0"/>
              <a:t>Objective:</a:t>
            </a:r>
            <a:r>
              <a:rPr lang="en-US" sz="2400" dirty="0"/>
              <a:t> To define a hierarchy of ecological regions based on environmental variables.</a:t>
            </a:r>
          </a:p>
          <a:p>
            <a:r>
              <a:rPr lang="en-US" sz="2400" b="1" dirty="0"/>
              <a:t>Data:</a:t>
            </a:r>
            <a:r>
              <a:rPr lang="en-US" sz="2400" dirty="0"/>
              <a:t> A grid of cells, each with data on temperature, precipitation, and </a:t>
            </a:r>
            <a:r>
              <a:rPr lang="en-US" sz="2400" dirty="0" err="1"/>
              <a:t>soil_type</a:t>
            </a:r>
            <a:r>
              <a:rPr lang="en-US" sz="2400" dirty="0"/>
              <a:t>.</a:t>
            </a:r>
          </a:p>
          <a:p>
            <a:r>
              <a:rPr lang="en-US" sz="2400" b="1" dirty="0"/>
              <a:t>Task:</a:t>
            </a:r>
            <a:r>
              <a:rPr lang="en-US" sz="2400" dirty="0"/>
              <a:t> Use spatially constrained hierarchical clustering to group adjacent cells with similar environmental profiles.</a:t>
            </a:r>
          </a:p>
          <a:p>
            <a:r>
              <a:rPr lang="en-US" sz="2400" b="1" dirty="0"/>
              <a:t>Result:</a:t>
            </a:r>
            <a:r>
              <a:rPr lang="en-US" sz="2400" dirty="0"/>
              <a:t> A dendrogram and a map that can be cut to show, for example, 3 broad "Eco-Regions," which can then be broken down into 10 smaller "Sub-Regions."</a:t>
            </a:r>
          </a:p>
        </p:txBody>
      </p:sp>
      <p:pic>
        <p:nvPicPr>
          <p:cNvPr id="4" name="Picture 3">
            <a:extLst>
              <a:ext uri="{FF2B5EF4-FFF2-40B4-BE49-F238E27FC236}">
                <a16:creationId xmlns:a16="http://schemas.microsoft.com/office/drawing/2014/main" id="{5D8017BE-B9B9-C2BD-3F3E-F883FD654484}"/>
              </a:ext>
            </a:extLst>
          </p:cNvPr>
          <p:cNvPicPr>
            <a:picLocks noChangeAspect="1"/>
          </p:cNvPicPr>
          <p:nvPr/>
        </p:nvPicPr>
        <p:blipFill>
          <a:blip r:embed="rId2"/>
          <a:stretch>
            <a:fillRect/>
          </a:stretch>
        </p:blipFill>
        <p:spPr>
          <a:xfrm>
            <a:off x="7086936" y="1501153"/>
            <a:ext cx="3982006" cy="3839111"/>
          </a:xfrm>
          <a:prstGeom prst="rect">
            <a:avLst/>
          </a:prstGeom>
        </p:spPr>
      </p:pic>
    </p:spTree>
    <p:extLst>
      <p:ext uri="{BB962C8B-B14F-4D97-AF65-F5344CB8AC3E}">
        <p14:creationId xmlns:p14="http://schemas.microsoft.com/office/powerpoint/2010/main" val="2103225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8B2D2-ED4E-57C0-7FF3-7A9126FD042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9B26537-FD50-A600-EB29-97A130EEFDB7}"/>
              </a:ext>
            </a:extLst>
          </p:cNvPr>
          <p:cNvSpPr>
            <a:spLocks noGrp="1"/>
          </p:cNvSpPr>
          <p:nvPr>
            <p:ph type="title"/>
          </p:nvPr>
        </p:nvSpPr>
        <p:spPr>
          <a:xfrm>
            <a:off x="279524" y="175590"/>
            <a:ext cx="11632951" cy="1325563"/>
          </a:xfrm>
        </p:spPr>
        <p:txBody>
          <a:bodyPr>
            <a:normAutofit/>
          </a:bodyPr>
          <a:lstStyle/>
          <a:p>
            <a:r>
              <a:rPr lang="en-IN" b="1" dirty="0">
                <a:solidFill>
                  <a:srgbClr val="002060"/>
                </a:solidFill>
              </a:rPr>
              <a:t>Summary of Clustering Algorithms</a:t>
            </a:r>
          </a:p>
        </p:txBody>
      </p:sp>
      <p:graphicFrame>
        <p:nvGraphicFramePr>
          <p:cNvPr id="3" name="Table 2">
            <a:extLst>
              <a:ext uri="{FF2B5EF4-FFF2-40B4-BE49-F238E27FC236}">
                <a16:creationId xmlns:a16="http://schemas.microsoft.com/office/drawing/2014/main" id="{2C63A7F2-6F12-26F4-C23C-C30529862A92}"/>
              </a:ext>
            </a:extLst>
          </p:cNvPr>
          <p:cNvGraphicFramePr>
            <a:graphicFrameLocks noGrp="1"/>
          </p:cNvGraphicFramePr>
          <p:nvPr>
            <p:extLst>
              <p:ext uri="{D42A27DB-BD31-4B8C-83A1-F6EECF244321}">
                <p14:modId xmlns:p14="http://schemas.microsoft.com/office/powerpoint/2010/main" val="1226422960"/>
              </p:ext>
            </p:extLst>
          </p:nvPr>
        </p:nvGraphicFramePr>
        <p:xfrm>
          <a:off x="838199" y="1682316"/>
          <a:ext cx="10515600" cy="4023360"/>
        </p:xfrm>
        <a:graphic>
          <a:graphicData uri="http://schemas.openxmlformats.org/drawingml/2006/table">
            <a:tbl>
              <a:tblPr/>
              <a:tblGrid>
                <a:gridCol w="3505200">
                  <a:extLst>
                    <a:ext uri="{9D8B030D-6E8A-4147-A177-3AD203B41FA5}">
                      <a16:colId xmlns:a16="http://schemas.microsoft.com/office/drawing/2014/main" val="1981911837"/>
                    </a:ext>
                  </a:extLst>
                </a:gridCol>
                <a:gridCol w="3505200">
                  <a:extLst>
                    <a:ext uri="{9D8B030D-6E8A-4147-A177-3AD203B41FA5}">
                      <a16:colId xmlns:a16="http://schemas.microsoft.com/office/drawing/2014/main" val="1695217070"/>
                    </a:ext>
                  </a:extLst>
                </a:gridCol>
                <a:gridCol w="3505200">
                  <a:extLst>
                    <a:ext uri="{9D8B030D-6E8A-4147-A177-3AD203B41FA5}">
                      <a16:colId xmlns:a16="http://schemas.microsoft.com/office/drawing/2014/main" val="966433497"/>
                    </a:ext>
                  </a:extLst>
                </a:gridCol>
              </a:tblGrid>
              <a:tr h="0">
                <a:tc>
                  <a:txBody>
                    <a:bodyPr/>
                    <a:lstStyle/>
                    <a:p>
                      <a:pPr algn="l">
                        <a:buNone/>
                      </a:pPr>
                      <a:r>
                        <a:rPr lang="en-IN" b="1"/>
                        <a:t>Algorithm</a:t>
                      </a:r>
                      <a:endParaRPr lang="en-IN"/>
                    </a:p>
                  </a:txBody>
                  <a:tcPr anchor="ctr">
                    <a:lnL>
                      <a:noFill/>
                    </a:lnL>
                    <a:lnR>
                      <a:noFill/>
                    </a:lnR>
                    <a:lnT>
                      <a:noFill/>
                    </a:lnT>
                    <a:lnB>
                      <a:noFill/>
                    </a:lnB>
                    <a:noFill/>
                  </a:tcPr>
                </a:tc>
                <a:tc>
                  <a:txBody>
                    <a:bodyPr/>
                    <a:lstStyle/>
                    <a:p>
                      <a:pPr algn="l">
                        <a:buNone/>
                      </a:pPr>
                      <a:r>
                        <a:rPr lang="en-IN" b="1"/>
                        <a:t>Key Idea</a:t>
                      </a:r>
                      <a:endParaRPr lang="en-IN"/>
                    </a:p>
                  </a:txBody>
                  <a:tcPr anchor="ctr">
                    <a:lnL>
                      <a:noFill/>
                    </a:lnL>
                    <a:lnR>
                      <a:noFill/>
                    </a:lnR>
                    <a:lnT>
                      <a:noFill/>
                    </a:lnT>
                    <a:lnB>
                      <a:noFill/>
                    </a:lnB>
                    <a:noFill/>
                  </a:tcPr>
                </a:tc>
                <a:tc>
                  <a:txBody>
                    <a:bodyPr/>
                    <a:lstStyle/>
                    <a:p>
                      <a:pPr algn="l">
                        <a:buNone/>
                      </a:pPr>
                      <a:r>
                        <a:rPr lang="en-IN" b="1"/>
                        <a:t>When to Use It</a:t>
                      </a:r>
                      <a:endParaRPr lang="en-IN"/>
                    </a:p>
                  </a:txBody>
                  <a:tcPr anchor="ctr">
                    <a:lnL>
                      <a:noFill/>
                    </a:lnL>
                    <a:lnR>
                      <a:noFill/>
                    </a:lnR>
                    <a:lnT>
                      <a:noFill/>
                    </a:lnT>
                    <a:lnB>
                      <a:noFill/>
                    </a:lnB>
                    <a:noFill/>
                  </a:tcPr>
                </a:tc>
                <a:extLst>
                  <a:ext uri="{0D108BD9-81ED-4DB2-BD59-A6C34878D82A}">
                    <a16:rowId xmlns:a16="http://schemas.microsoft.com/office/drawing/2014/main" val="3131081191"/>
                  </a:ext>
                </a:extLst>
              </a:tr>
              <a:tr h="0">
                <a:tc>
                  <a:txBody>
                    <a:bodyPr/>
                    <a:lstStyle/>
                    <a:p>
                      <a:pPr algn="l">
                        <a:buNone/>
                      </a:pPr>
                      <a:r>
                        <a:rPr lang="en-IN" b="1"/>
                        <a:t>K-Means</a:t>
                      </a:r>
                      <a:endParaRPr lang="en-IN"/>
                    </a:p>
                  </a:txBody>
                  <a:tcPr anchor="ctr">
                    <a:lnL>
                      <a:noFill/>
                    </a:lnL>
                    <a:lnR>
                      <a:noFill/>
                    </a:lnR>
                    <a:lnT>
                      <a:noFill/>
                    </a:lnT>
                    <a:lnB>
                      <a:noFill/>
                    </a:lnB>
                    <a:noFill/>
                  </a:tcPr>
                </a:tc>
                <a:tc>
                  <a:txBody>
                    <a:bodyPr/>
                    <a:lstStyle/>
                    <a:p>
                      <a:pPr algn="l">
                        <a:buNone/>
                      </a:pPr>
                      <a:r>
                        <a:rPr lang="en-IN"/>
                        <a:t>Partitioning around </a:t>
                      </a:r>
                      <a:r>
                        <a:rPr lang="en-IN" i="1"/>
                        <a:t>k</a:t>
                      </a:r>
                      <a:r>
                        <a:rPr lang="en-IN"/>
                        <a:t> centroids</a:t>
                      </a:r>
                    </a:p>
                  </a:txBody>
                  <a:tcPr anchor="ctr">
                    <a:lnL>
                      <a:noFill/>
                    </a:lnL>
                    <a:lnR>
                      <a:noFill/>
                    </a:lnR>
                    <a:lnT>
                      <a:noFill/>
                    </a:lnT>
                    <a:lnB>
                      <a:noFill/>
                    </a:lnB>
                    <a:noFill/>
                  </a:tcPr>
                </a:tc>
                <a:tc>
                  <a:txBody>
                    <a:bodyPr/>
                    <a:lstStyle/>
                    <a:p>
                      <a:pPr algn="l">
                        <a:buNone/>
                      </a:pPr>
                      <a:r>
                        <a:rPr lang="en-US"/>
                        <a:t>When you know how many clusters you want and they are roughly spherical.</a:t>
                      </a:r>
                    </a:p>
                  </a:txBody>
                  <a:tcPr anchor="ctr">
                    <a:lnL>
                      <a:noFill/>
                    </a:lnL>
                    <a:lnR>
                      <a:noFill/>
                    </a:lnR>
                    <a:lnT>
                      <a:noFill/>
                    </a:lnT>
                    <a:lnB>
                      <a:noFill/>
                    </a:lnB>
                    <a:noFill/>
                  </a:tcPr>
                </a:tc>
                <a:extLst>
                  <a:ext uri="{0D108BD9-81ED-4DB2-BD59-A6C34878D82A}">
                    <a16:rowId xmlns:a16="http://schemas.microsoft.com/office/drawing/2014/main" val="11647481"/>
                  </a:ext>
                </a:extLst>
              </a:tr>
              <a:tr h="0">
                <a:tc>
                  <a:txBody>
                    <a:bodyPr/>
                    <a:lstStyle/>
                    <a:p>
                      <a:pPr algn="l">
                        <a:buNone/>
                      </a:pPr>
                      <a:r>
                        <a:rPr lang="en-IN" b="1"/>
                        <a:t>DBSCAN</a:t>
                      </a:r>
                      <a:endParaRPr lang="en-IN"/>
                    </a:p>
                  </a:txBody>
                  <a:tcPr anchor="ctr">
                    <a:lnL>
                      <a:noFill/>
                    </a:lnL>
                    <a:lnR>
                      <a:noFill/>
                    </a:lnR>
                    <a:lnT>
                      <a:noFill/>
                    </a:lnT>
                    <a:lnB>
                      <a:noFill/>
                    </a:lnB>
                    <a:noFill/>
                  </a:tcPr>
                </a:tc>
                <a:tc>
                  <a:txBody>
                    <a:bodyPr/>
                    <a:lstStyle/>
                    <a:p>
                      <a:pPr algn="l">
                        <a:buNone/>
                      </a:pPr>
                      <a:r>
                        <a:rPr lang="en-IN"/>
                        <a:t>Density-based connectivity</a:t>
                      </a:r>
                    </a:p>
                  </a:txBody>
                  <a:tcPr anchor="ctr">
                    <a:lnL>
                      <a:noFill/>
                    </a:lnL>
                    <a:lnR>
                      <a:noFill/>
                    </a:lnR>
                    <a:lnT>
                      <a:noFill/>
                    </a:lnT>
                    <a:lnB>
                      <a:noFill/>
                    </a:lnB>
                    <a:noFill/>
                  </a:tcPr>
                </a:tc>
                <a:tc>
                  <a:txBody>
                    <a:bodyPr/>
                    <a:lstStyle/>
                    <a:p>
                      <a:pPr algn="l">
                        <a:buNone/>
                      </a:pPr>
                      <a:r>
                        <a:rPr lang="en-US"/>
                        <a:t>When you have noise, don’t know </a:t>
                      </a:r>
                      <a:r>
                        <a:rPr lang="en-US" i="1"/>
                        <a:t>k</a:t>
                      </a:r>
                      <a:r>
                        <a:rPr lang="en-US"/>
                        <a:t>, and clusters may be oddly shaped.</a:t>
                      </a:r>
                    </a:p>
                  </a:txBody>
                  <a:tcPr anchor="ctr">
                    <a:lnL>
                      <a:noFill/>
                    </a:lnL>
                    <a:lnR>
                      <a:noFill/>
                    </a:lnR>
                    <a:lnT>
                      <a:noFill/>
                    </a:lnT>
                    <a:lnB>
                      <a:noFill/>
                    </a:lnB>
                    <a:noFill/>
                  </a:tcPr>
                </a:tc>
                <a:extLst>
                  <a:ext uri="{0D108BD9-81ED-4DB2-BD59-A6C34878D82A}">
                    <a16:rowId xmlns:a16="http://schemas.microsoft.com/office/drawing/2014/main" val="3960465970"/>
                  </a:ext>
                </a:extLst>
              </a:tr>
              <a:tr h="0">
                <a:tc>
                  <a:txBody>
                    <a:bodyPr/>
                    <a:lstStyle/>
                    <a:p>
                      <a:pPr algn="l">
                        <a:buNone/>
                      </a:pPr>
                      <a:r>
                        <a:rPr lang="en-IN" b="1"/>
                        <a:t>OPTICS</a:t>
                      </a:r>
                      <a:endParaRPr lang="en-IN"/>
                    </a:p>
                  </a:txBody>
                  <a:tcPr anchor="ctr">
                    <a:lnL>
                      <a:noFill/>
                    </a:lnL>
                    <a:lnR>
                      <a:noFill/>
                    </a:lnR>
                    <a:lnT>
                      <a:noFill/>
                    </a:lnT>
                    <a:lnB>
                      <a:noFill/>
                    </a:lnB>
                    <a:noFill/>
                  </a:tcPr>
                </a:tc>
                <a:tc>
                  <a:txBody>
                    <a:bodyPr/>
                    <a:lstStyle/>
                    <a:p>
                      <a:pPr algn="l">
                        <a:buNone/>
                      </a:pPr>
                      <a:r>
                        <a:rPr lang="en-IN"/>
                        <a:t>Cluster ordering for variable densities</a:t>
                      </a:r>
                    </a:p>
                  </a:txBody>
                  <a:tcPr anchor="ctr">
                    <a:lnL>
                      <a:noFill/>
                    </a:lnL>
                    <a:lnR>
                      <a:noFill/>
                    </a:lnR>
                    <a:lnT>
                      <a:noFill/>
                    </a:lnT>
                    <a:lnB>
                      <a:noFill/>
                    </a:lnB>
                    <a:noFill/>
                  </a:tcPr>
                </a:tc>
                <a:tc>
                  <a:txBody>
                    <a:bodyPr/>
                    <a:lstStyle/>
                    <a:p>
                      <a:pPr algn="l">
                        <a:buNone/>
                      </a:pPr>
                      <a:r>
                        <a:rPr lang="en-US"/>
                        <a:t>When you want to explore the density structure at multiple scales without re-running.</a:t>
                      </a:r>
                    </a:p>
                  </a:txBody>
                  <a:tcPr anchor="ctr">
                    <a:lnL>
                      <a:noFill/>
                    </a:lnL>
                    <a:lnR>
                      <a:noFill/>
                    </a:lnR>
                    <a:lnT>
                      <a:noFill/>
                    </a:lnT>
                    <a:lnB>
                      <a:noFill/>
                    </a:lnB>
                    <a:noFill/>
                  </a:tcPr>
                </a:tc>
                <a:extLst>
                  <a:ext uri="{0D108BD9-81ED-4DB2-BD59-A6C34878D82A}">
                    <a16:rowId xmlns:a16="http://schemas.microsoft.com/office/drawing/2014/main" val="3439381461"/>
                  </a:ext>
                </a:extLst>
              </a:tr>
              <a:tr h="0">
                <a:tc>
                  <a:txBody>
                    <a:bodyPr/>
                    <a:lstStyle/>
                    <a:p>
                      <a:pPr algn="l">
                        <a:buNone/>
                      </a:pPr>
                      <a:r>
                        <a:rPr lang="en-IN" b="1"/>
                        <a:t>Hierarchical</a:t>
                      </a:r>
                      <a:endParaRPr lang="en-IN"/>
                    </a:p>
                  </a:txBody>
                  <a:tcPr anchor="ctr">
                    <a:lnL>
                      <a:noFill/>
                    </a:lnL>
                    <a:lnR>
                      <a:noFill/>
                    </a:lnR>
                    <a:lnT>
                      <a:noFill/>
                    </a:lnT>
                    <a:lnB>
                      <a:noFill/>
                    </a:lnB>
                    <a:noFill/>
                  </a:tcPr>
                </a:tc>
                <a:tc>
                  <a:txBody>
                    <a:bodyPr/>
                    <a:lstStyle/>
                    <a:p>
                      <a:pPr algn="l">
                        <a:buNone/>
                      </a:pPr>
                      <a:r>
                        <a:rPr lang="en-US"/>
                        <a:t>Building a tree of nested clusters</a:t>
                      </a:r>
                    </a:p>
                  </a:txBody>
                  <a:tcPr anchor="ctr">
                    <a:lnL>
                      <a:noFill/>
                    </a:lnL>
                    <a:lnR>
                      <a:noFill/>
                    </a:lnR>
                    <a:lnT>
                      <a:noFill/>
                    </a:lnT>
                    <a:lnB>
                      <a:noFill/>
                    </a:lnB>
                    <a:noFill/>
                  </a:tcPr>
                </a:tc>
                <a:tc>
                  <a:txBody>
                    <a:bodyPr/>
                    <a:lstStyle/>
                    <a:p>
                      <a:pPr algn="l">
                        <a:buNone/>
                      </a:pPr>
                      <a:r>
                        <a:rPr lang="en-US" dirty="0"/>
                        <a:t>When you need a hierarchy of regions or want to see how data groups at different scales.</a:t>
                      </a:r>
                    </a:p>
                  </a:txBody>
                  <a:tcPr anchor="ctr">
                    <a:lnL>
                      <a:noFill/>
                    </a:lnL>
                    <a:lnR>
                      <a:noFill/>
                    </a:lnR>
                    <a:lnT>
                      <a:noFill/>
                    </a:lnT>
                    <a:lnB>
                      <a:noFill/>
                    </a:lnB>
                    <a:noFill/>
                  </a:tcPr>
                </a:tc>
                <a:extLst>
                  <a:ext uri="{0D108BD9-81ED-4DB2-BD59-A6C34878D82A}">
                    <a16:rowId xmlns:a16="http://schemas.microsoft.com/office/drawing/2014/main" val="1676578260"/>
                  </a:ext>
                </a:extLst>
              </a:tr>
            </a:tbl>
          </a:graphicData>
        </a:graphic>
      </p:graphicFrame>
    </p:spTree>
    <p:extLst>
      <p:ext uri="{BB962C8B-B14F-4D97-AF65-F5344CB8AC3E}">
        <p14:creationId xmlns:p14="http://schemas.microsoft.com/office/powerpoint/2010/main" val="967209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C6D6F-FE0D-372A-90C6-EBA31F2C239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F9D8E3A-7406-57A8-3DA7-B25DBDE87491}"/>
              </a:ext>
            </a:extLst>
          </p:cNvPr>
          <p:cNvSpPr>
            <a:spLocks noGrp="1"/>
          </p:cNvSpPr>
          <p:nvPr>
            <p:ph type="title"/>
          </p:nvPr>
        </p:nvSpPr>
        <p:spPr>
          <a:xfrm>
            <a:off x="451911" y="213066"/>
            <a:ext cx="11912476" cy="1325563"/>
          </a:xfrm>
        </p:spPr>
        <p:txBody>
          <a:bodyPr>
            <a:normAutofit/>
          </a:bodyPr>
          <a:lstStyle/>
          <a:p>
            <a:r>
              <a:rPr lang="en-IN" b="1" dirty="0">
                <a:solidFill>
                  <a:srgbClr val="002060"/>
                </a:solidFill>
              </a:rPr>
              <a:t>Chapter 3 Summary</a:t>
            </a:r>
          </a:p>
        </p:txBody>
      </p:sp>
      <p:sp>
        <p:nvSpPr>
          <p:cNvPr id="2" name="TextBox 1">
            <a:extLst>
              <a:ext uri="{FF2B5EF4-FFF2-40B4-BE49-F238E27FC236}">
                <a16:creationId xmlns:a16="http://schemas.microsoft.com/office/drawing/2014/main" id="{1DB0CE9F-0CCD-AEFE-0ECF-7964A9CB1380}"/>
              </a:ext>
            </a:extLst>
          </p:cNvPr>
          <p:cNvSpPr txBox="1"/>
          <p:nvPr/>
        </p:nvSpPr>
        <p:spPr>
          <a:xfrm>
            <a:off x="783906" y="1350872"/>
            <a:ext cx="7318278" cy="4893647"/>
          </a:xfrm>
          <a:prstGeom prst="rect">
            <a:avLst/>
          </a:prstGeom>
          <a:noFill/>
        </p:spPr>
        <p:txBody>
          <a:bodyPr wrap="square">
            <a:spAutoFit/>
          </a:bodyPr>
          <a:lstStyle/>
          <a:p>
            <a:pPr marL="342900" indent="-342900">
              <a:buFont typeface="Arial" panose="020B0604020202020204" pitchFamily="34" charset="0"/>
              <a:buChar char="•"/>
            </a:pPr>
            <a:r>
              <a:rPr lang="en-US" sz="2400" b="1" dirty="0"/>
              <a:t>Main Takeaway:</a:t>
            </a:r>
            <a:r>
              <a:rPr lang="en-US" sz="2400" dirty="0"/>
              <a:t> Standard ML algorithms are often insufficient for spatial data. We need specialized algorithms that can correctly model spatial phenomena.</a:t>
            </a:r>
          </a:p>
          <a:p>
            <a:pPr marL="342900" indent="-342900">
              <a:buFont typeface="Arial" panose="020B0604020202020204" pitchFamily="34" charset="0"/>
              <a:buChar char="•"/>
            </a:pPr>
            <a:r>
              <a:rPr lang="en-US" sz="2400" b="1" dirty="0"/>
              <a:t>Spatial Regression (GWR, SAR):</a:t>
            </a:r>
            <a:r>
              <a:rPr lang="en-US" sz="2400" dirty="0"/>
              <a:t> Helps us understand how relationships vary across space and how features influence their neighbors.</a:t>
            </a:r>
          </a:p>
          <a:p>
            <a:pPr marL="342900" indent="-342900">
              <a:buFont typeface="Arial" panose="020B0604020202020204" pitchFamily="34" charset="0"/>
              <a:buChar char="•"/>
            </a:pPr>
            <a:r>
              <a:rPr lang="en-US" sz="2400" b="1" dirty="0"/>
              <a:t>Spatial Classification (Spatial RF, SVM):</a:t>
            </a:r>
            <a:r>
              <a:rPr lang="en-US" sz="2400" dirty="0"/>
              <a:t> Allows us to predict categories for locations by leveraging powerful spatial features.</a:t>
            </a:r>
          </a:p>
          <a:p>
            <a:pPr marL="342900" indent="-342900">
              <a:buFont typeface="Arial" panose="020B0604020202020204" pitchFamily="34" charset="0"/>
              <a:buChar char="•"/>
            </a:pPr>
            <a:r>
              <a:rPr lang="en-US" sz="2400" b="1" dirty="0"/>
              <a:t>Spatial Clustering (DBSCAN, Constrained K-Means):</a:t>
            </a:r>
            <a:r>
              <a:rPr lang="en-US" sz="2400" dirty="0"/>
              <a:t> Lets us discover hidden, geographically meaningful groups in our data without needing labels.</a:t>
            </a:r>
          </a:p>
        </p:txBody>
      </p:sp>
    </p:spTree>
    <p:extLst>
      <p:ext uri="{BB962C8B-B14F-4D97-AF65-F5344CB8AC3E}">
        <p14:creationId xmlns:p14="http://schemas.microsoft.com/office/powerpoint/2010/main" val="1869543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99" y="615763"/>
            <a:ext cx="4506595" cy="689610"/>
          </a:xfrm>
          <a:prstGeom prst="rect">
            <a:avLst/>
          </a:prstGeom>
        </p:spPr>
        <p:txBody>
          <a:bodyPr vert="horz" wrap="square" lIns="0" tIns="12700" rIns="0" bIns="0" rtlCol="0">
            <a:spAutoFit/>
          </a:bodyPr>
          <a:lstStyle/>
          <a:p>
            <a:pPr marL="12700">
              <a:lnSpc>
                <a:spcPct val="100000"/>
              </a:lnSpc>
              <a:spcBef>
                <a:spcPts val="100"/>
              </a:spcBef>
            </a:pPr>
            <a:r>
              <a:rPr lang="en-US" spc="-135" dirty="0">
                <a:solidFill>
                  <a:schemeClr val="tx1"/>
                </a:solidFill>
              </a:rPr>
              <a:t>Myself</a:t>
            </a:r>
          </a:p>
        </p:txBody>
      </p:sp>
      <p:grpSp>
        <p:nvGrpSpPr>
          <p:cNvPr id="4" name="Group 3"/>
          <p:cNvGrpSpPr/>
          <p:nvPr>
            <p:custDataLst>
              <p:tags r:id="rId1"/>
            </p:custDataLst>
          </p:nvPr>
        </p:nvGrpSpPr>
        <p:grpSpPr>
          <a:xfrm>
            <a:off x="228600" y="1993900"/>
            <a:ext cx="10130155" cy="4302125"/>
            <a:chOff x="600" y="1679"/>
            <a:chExt cx="12914" cy="5295"/>
          </a:xfrm>
        </p:grpSpPr>
        <p:sp>
          <p:nvSpPr>
            <p:cNvPr id="9" name="object 9"/>
            <p:cNvSpPr txBox="1"/>
            <p:nvPr>
              <p:custDataLst>
                <p:tags r:id="rId2"/>
              </p:custDataLst>
            </p:nvPr>
          </p:nvSpPr>
          <p:spPr>
            <a:xfrm>
              <a:off x="7258" y="1679"/>
              <a:ext cx="6256" cy="5295"/>
            </a:xfrm>
            <a:prstGeom prst="rect">
              <a:avLst/>
            </a:prstGeom>
          </p:spPr>
          <p:txBody>
            <a:bodyPr vert="horz" wrap="square" lIns="0" tIns="12700" rIns="0" bIns="0" rtlCol="0">
              <a:noAutofit/>
            </a:bodyPr>
            <a:lstStyle/>
            <a:p>
              <a:pPr marL="12700" marR="0" algn="l" rtl="0" eaLnBrk="1" fontAlgn="auto" latinLnBrk="0" hangingPunct="1">
                <a:lnSpc>
                  <a:spcPct val="100000"/>
                </a:lnSpc>
                <a:spcBef>
                  <a:spcPts val="100"/>
                </a:spcBef>
                <a:buClrTx/>
                <a:buSzTx/>
                <a:buFont typeface="Arial" panose="020B0604020202020204" pitchFamily="34" charset="0"/>
                <a:buNone/>
              </a:pPr>
              <a:r>
                <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rPr>
                <a:t>Dr. Giri Rajasekhar Gunnu</a:t>
              </a:r>
            </a:p>
            <a:p>
              <a:pPr marL="12700" marR="0" algn="l" rtl="0" eaLnBrk="1" fontAlgn="auto" latinLnBrk="0" hangingPunct="1">
                <a:lnSpc>
                  <a:spcPct val="100000"/>
                </a:lnSpc>
                <a:spcBef>
                  <a:spcPts val="100"/>
                </a:spcBef>
                <a:buClrTx/>
                <a:buSzTx/>
                <a:buFont typeface="Arial" panose="020B0604020202020204" pitchFamily="34" charset="0"/>
                <a:buNone/>
              </a:pPr>
              <a:r>
                <a:rPr kumimoji="0" lang="en-US" altLang="en-US" sz="2000" b="0" i="1" u="none" strike="noStrike" kern="0" cap="none" spc="0" normalizeH="0" baseline="0" noProof="1">
                  <a:solidFill>
                    <a:schemeClr val="tx1"/>
                  </a:solidFill>
                  <a:latin typeface="DejaVu Sans"/>
                  <a:ea typeface="Arial" panose="020B0604020202020204" pitchFamily="34" charset="0"/>
                  <a:cs typeface="DejaVu Sans"/>
                  <a:sym typeface="+mn-ea"/>
                </a:rPr>
                <a:t>AI, Digital Twin &amp; Industry Solutions Specialist | Industry 4.0 Specialist | </a:t>
              </a:r>
              <a:r>
                <a:rPr kumimoji="0" lang="en-US" altLang="en-US" sz="2000" b="0" i="1" u="none" strike="noStrike" kern="0" cap="none" spc="0" normalizeH="0" baseline="0" noProof="1">
                  <a:solidFill>
                    <a:schemeClr val="tx1"/>
                  </a:solidFill>
                  <a:latin typeface="DejaVu Sans"/>
                  <a:ea typeface="Arial" panose="020B0604020202020204" pitchFamily="34" charset="0"/>
                  <a:cs typeface="DejaVu Sans"/>
                </a:rPr>
                <a:t>Predictive Solutions Expert |  Marine and Offshore Consultant</a:t>
              </a:r>
            </a:p>
            <a:p>
              <a:pPr marL="12700" marR="0" algn="l" rtl="0" eaLnBrk="1" fontAlgn="auto" latinLnBrk="0" hangingPunct="1">
                <a:lnSpc>
                  <a:spcPct val="100000"/>
                </a:lnSpc>
                <a:spcBef>
                  <a:spcPts val="100"/>
                </a:spcBef>
                <a:buClrTx/>
                <a:buSzTx/>
                <a:buFont typeface="Arial" panose="020B0604020202020204" pitchFamily="34" charset="0"/>
                <a:buNone/>
              </a:pPr>
              <a:r>
                <a:rPr lang="en-US" altLang="en-US" sz="2400" b="1" i="1" dirty="0">
                  <a:latin typeface="Calibri" panose="020F0502020204030204" charset="0"/>
                  <a:ea typeface="Malgun Gothic" panose="020B0503020000020004" pitchFamily="50" charset="-127"/>
                  <a:cs typeface="Calibri" panose="020F0502020204030204" charset="0"/>
                  <a:sym typeface="+mn-ea"/>
                </a:rPr>
                <a:t>Professor of Practice, Andhra University</a:t>
              </a:r>
            </a:p>
            <a:p>
              <a:pPr algn="l"/>
              <a:r>
                <a:rPr lang="zh-CN" altLang="en-US" sz="2400" b="1" dirty="0">
                  <a:latin typeface="Calibri" panose="020F0502020204030204" charset="0"/>
                  <a:ea typeface="Malgun Gothic" panose="020B0503020000020004" pitchFamily="50" charset="-127"/>
                  <a:cs typeface="Calibri" panose="020F0502020204030204" charset="0"/>
                  <a:sym typeface="+mn-ea"/>
                </a:rPr>
                <a:t>📧</a:t>
              </a:r>
              <a:r>
                <a:rPr lang="en-US" altLang="en-US" sz="2400" b="1" dirty="0">
                  <a:latin typeface="Calibri" panose="020F0502020204030204" charset="0"/>
                  <a:ea typeface="Malgun Gothic" panose="020B0503020000020004" pitchFamily="50" charset="-127"/>
                  <a:cs typeface="Calibri" panose="020F0502020204030204" charset="0"/>
                  <a:sym typeface="+mn-ea"/>
                </a:rPr>
                <a:t>  g.giri.iitm@gmail.com</a:t>
              </a:r>
            </a:p>
            <a:p>
              <a:pPr algn="l"/>
              <a:r>
                <a:rPr lang="zh-CN" altLang="en-US" sz="2400" b="1" dirty="0">
                  <a:latin typeface="Calibri" panose="020F0502020204030204" charset="0"/>
                  <a:ea typeface="Malgun Gothic" panose="020B0503020000020004" pitchFamily="50" charset="-127"/>
                  <a:cs typeface="Calibri" panose="020F0502020204030204" charset="0"/>
                  <a:sym typeface="+mn-ea"/>
                </a:rPr>
                <a:t>🔗</a:t>
              </a:r>
              <a:r>
                <a:rPr lang="en-US" altLang="zh-CN" sz="2400" b="1" dirty="0">
                  <a:latin typeface="Calibri" panose="020F0502020204030204" charset="0"/>
                  <a:ea typeface="Malgun Gothic" panose="020B0503020000020004" pitchFamily="50" charset="-127"/>
                  <a:cs typeface="Calibri" panose="020F0502020204030204" charset="0"/>
                  <a:sym typeface="+mn-ea"/>
                </a:rPr>
                <a:t>  </a:t>
              </a:r>
              <a:r>
                <a:rPr lang="en-US" altLang="en-US" sz="2400" b="1" dirty="0">
                  <a:latin typeface="Calibri" panose="020F0502020204030204" charset="0"/>
                  <a:ea typeface="Malgun Gothic" panose="020B0503020000020004" pitchFamily="50" charset="-127"/>
                  <a:cs typeface="Calibri" panose="020F0502020204030204" charset="0"/>
                  <a:sym typeface="+mn-ea"/>
                </a:rPr>
                <a:t>LinkedIn: girigunnu</a:t>
              </a:r>
            </a:p>
            <a:p>
              <a:pPr marL="12700" marR="0" algn="l" rtl="0" eaLnBrk="1" fontAlgn="auto" latinLnBrk="0" hangingPunct="1">
                <a:lnSpc>
                  <a:spcPct val="100000"/>
                </a:lnSpc>
                <a:spcBef>
                  <a:spcPts val="100"/>
                </a:spcBef>
                <a:buClrTx/>
                <a:buSzTx/>
                <a:buFont typeface="Arial" panose="020B0604020202020204" pitchFamily="34" charset="0"/>
                <a:buNone/>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descr="Photo_Dr_Giri_(1)[1]"/>
            <p:cNvPicPr>
              <a:picLocks noChangeAspect="1"/>
            </p:cNvPicPr>
            <p:nvPr>
              <p:custDataLst>
                <p:tags r:id="rId3"/>
              </p:custDataLst>
            </p:nvPr>
          </p:nvPicPr>
          <p:blipFill>
            <a:blip r:embed="rId5"/>
            <a:stretch>
              <a:fillRect/>
            </a:stretch>
          </p:blipFill>
          <p:spPr>
            <a:xfrm>
              <a:off x="600" y="1679"/>
              <a:ext cx="5489" cy="5163"/>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1FA8B-9DC0-D702-1AE4-619E904B337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46C3116-3487-0B7F-3529-354F08A1AA5F}"/>
              </a:ext>
            </a:extLst>
          </p:cNvPr>
          <p:cNvSpPr>
            <a:spLocks noGrp="1"/>
          </p:cNvSpPr>
          <p:nvPr>
            <p:ph type="title"/>
          </p:nvPr>
        </p:nvSpPr>
        <p:spPr>
          <a:xfrm>
            <a:off x="420412" y="206733"/>
            <a:ext cx="11241003" cy="1325563"/>
          </a:xfrm>
        </p:spPr>
        <p:txBody>
          <a:bodyPr/>
          <a:lstStyle/>
          <a:p>
            <a:r>
              <a:rPr lang="en-US" b="1" dirty="0">
                <a:solidFill>
                  <a:srgbClr val="002060"/>
                </a:solidFill>
              </a:rPr>
              <a:t> Introducing Geographically Weighted Regression (GWR)</a:t>
            </a:r>
            <a:endParaRPr lang="en-IN" dirty="0">
              <a:solidFill>
                <a:srgbClr val="002060"/>
              </a:solidFill>
            </a:endParaRPr>
          </a:p>
        </p:txBody>
      </p:sp>
      <p:sp>
        <p:nvSpPr>
          <p:cNvPr id="3" name="TextBox 2">
            <a:extLst>
              <a:ext uri="{FF2B5EF4-FFF2-40B4-BE49-F238E27FC236}">
                <a16:creationId xmlns:a16="http://schemas.microsoft.com/office/drawing/2014/main" id="{7F7CC428-644A-4BDF-0B79-517D7941C3BC}"/>
              </a:ext>
            </a:extLst>
          </p:cNvPr>
          <p:cNvSpPr txBox="1"/>
          <p:nvPr/>
        </p:nvSpPr>
        <p:spPr>
          <a:xfrm>
            <a:off x="530582" y="1608478"/>
            <a:ext cx="5388523" cy="4524315"/>
          </a:xfrm>
          <a:prstGeom prst="rect">
            <a:avLst/>
          </a:prstGeom>
          <a:noFill/>
        </p:spPr>
        <p:txBody>
          <a:bodyPr wrap="square">
            <a:spAutoFit/>
          </a:bodyPr>
          <a:lstStyle/>
          <a:p>
            <a:r>
              <a:rPr lang="en-US" sz="2400" b="1" dirty="0">
                <a:latin typeface="Inter"/>
              </a:rPr>
              <a:t>Concept:</a:t>
            </a:r>
            <a:r>
              <a:rPr lang="en-US" sz="2400" dirty="0">
                <a:latin typeface="Inter"/>
              </a:rPr>
              <a:t> GWR is a </a:t>
            </a:r>
            <a:r>
              <a:rPr lang="en-US" sz="2400" b="1" dirty="0">
                <a:latin typeface="Inter"/>
              </a:rPr>
              <a:t>local model</a:t>
            </a:r>
            <a:r>
              <a:rPr lang="en-US" sz="2400" dirty="0">
                <a:latin typeface="Inter"/>
              </a:rPr>
              <a:t>. Instead of one global equation, it fits a unique regression equation for </a:t>
            </a:r>
            <a:r>
              <a:rPr lang="en-US" sz="2400" i="1" dirty="0">
                <a:latin typeface="Inter"/>
              </a:rPr>
              <a:t>every single data point</a:t>
            </a:r>
            <a:r>
              <a:rPr lang="en-US" sz="2400" dirty="0">
                <a:latin typeface="Inter"/>
              </a:rPr>
              <a:t> in the dataset.</a:t>
            </a:r>
          </a:p>
          <a:p>
            <a:r>
              <a:rPr lang="en-US" sz="2400" b="1" dirty="0">
                <a:latin typeface="Inter"/>
              </a:rPr>
              <a:t>How:</a:t>
            </a:r>
            <a:r>
              <a:rPr lang="en-US" sz="2400" dirty="0">
                <a:latin typeface="Inter"/>
              </a:rPr>
              <a:t> It gives more weight to nearby data points when making a prediction for a target point, and less weight to distant points.</a:t>
            </a:r>
          </a:p>
          <a:p>
            <a:r>
              <a:rPr lang="en-US" sz="2400" b="1" dirty="0">
                <a:latin typeface="Inter"/>
              </a:rPr>
              <a:t>The result:</a:t>
            </a:r>
            <a:r>
              <a:rPr lang="en-US" sz="2400" dirty="0">
                <a:latin typeface="Inter"/>
              </a:rPr>
              <a:t> The coefficients (β) are no longer fixed numbers but can vary across the map, becoming functions of location (u, v).</a:t>
            </a:r>
          </a:p>
        </p:txBody>
      </p:sp>
      <p:pic>
        <p:nvPicPr>
          <p:cNvPr id="4098" name="Picture 2">
            <a:extLst>
              <a:ext uri="{FF2B5EF4-FFF2-40B4-BE49-F238E27FC236}">
                <a16:creationId xmlns:a16="http://schemas.microsoft.com/office/drawing/2014/main" id="{F66B8B2E-459C-2A7E-4E86-57C0AB5534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92" t="20357" r="3174" b="16666"/>
          <a:stretch>
            <a:fillRect/>
          </a:stretch>
        </p:blipFill>
        <p:spPr bwMode="auto">
          <a:xfrm>
            <a:off x="6272897" y="1494064"/>
            <a:ext cx="5428060" cy="3869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2896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9" name="object 8"/>
          <p:cNvSpPr txBox="1"/>
          <p:nvPr/>
        </p:nvSpPr>
        <p:spPr>
          <a:xfrm>
            <a:off x="5105400" y="1386205"/>
            <a:ext cx="1769110" cy="808990"/>
          </a:xfrm>
          <a:prstGeom prst="rect">
            <a:avLst/>
          </a:prstGeom>
        </p:spPr>
        <p:txBody>
          <a:bodyPr vert="horz" wrap="square" lIns="0" tIns="16510" rIns="0" bIns="0" rtlCol="0">
            <a:spAutoFit/>
          </a:bodyPr>
          <a:lstStyle/>
          <a:p>
            <a:pPr marL="12700">
              <a:lnSpc>
                <a:spcPct val="100000"/>
              </a:lnSpc>
              <a:spcBef>
                <a:spcPts val="130"/>
              </a:spcBef>
            </a:pPr>
            <a:r>
              <a:rPr sz="5150" b="1" spc="-220" dirty="0">
                <a:solidFill>
                  <a:schemeClr val="tx1"/>
                </a:solidFill>
                <a:latin typeface="Roboto"/>
                <a:cs typeface="Roboto"/>
              </a:rPr>
              <a:t>Q&amp;A</a:t>
            </a:r>
          </a:p>
        </p:txBody>
      </p:sp>
      <p:sp>
        <p:nvSpPr>
          <p:cNvPr id="10" name="object 10"/>
          <p:cNvSpPr/>
          <p:nvPr/>
        </p:nvSpPr>
        <p:spPr>
          <a:xfrm>
            <a:off x="5304155" y="2298700"/>
            <a:ext cx="1181100" cy="1130300"/>
          </a:xfrm>
          <a:custGeom>
            <a:avLst/>
            <a:gdLst/>
            <a:ahLst/>
            <a:cxnLst/>
            <a:rect l="l" t="t" r="r" b="b"/>
            <a:pathLst>
              <a:path w="762000" h="760729">
                <a:moveTo>
                  <a:pt x="408910" y="760729"/>
                </a:moveTo>
                <a:lnTo>
                  <a:pt x="352860" y="760729"/>
                </a:lnTo>
                <a:lnTo>
                  <a:pt x="306555" y="754379"/>
                </a:lnTo>
                <a:lnTo>
                  <a:pt x="288309" y="749299"/>
                </a:lnTo>
                <a:lnTo>
                  <a:pt x="279270" y="748029"/>
                </a:lnTo>
                <a:lnTo>
                  <a:pt x="270286" y="744219"/>
                </a:lnTo>
                <a:lnTo>
                  <a:pt x="252530" y="739139"/>
                </a:lnTo>
                <a:lnTo>
                  <a:pt x="243767" y="735329"/>
                </a:lnTo>
                <a:lnTo>
                  <a:pt x="235082" y="732789"/>
                </a:lnTo>
                <a:lnTo>
                  <a:pt x="217986" y="725169"/>
                </a:lnTo>
                <a:lnTo>
                  <a:pt x="209585" y="720089"/>
                </a:lnTo>
                <a:lnTo>
                  <a:pt x="201283" y="716279"/>
                </a:lnTo>
                <a:lnTo>
                  <a:pt x="193088" y="711199"/>
                </a:lnTo>
                <a:lnTo>
                  <a:pt x="185012" y="707389"/>
                </a:lnTo>
                <a:lnTo>
                  <a:pt x="169213" y="697229"/>
                </a:lnTo>
                <a:lnTo>
                  <a:pt x="161499" y="692149"/>
                </a:lnTo>
                <a:lnTo>
                  <a:pt x="153923" y="685799"/>
                </a:lnTo>
                <a:lnTo>
                  <a:pt x="146484" y="680719"/>
                </a:lnTo>
                <a:lnTo>
                  <a:pt x="139181" y="674369"/>
                </a:lnTo>
                <a:lnTo>
                  <a:pt x="132024" y="669289"/>
                </a:lnTo>
                <a:lnTo>
                  <a:pt x="125021" y="662939"/>
                </a:lnTo>
                <a:lnTo>
                  <a:pt x="118172" y="656589"/>
                </a:lnTo>
                <a:lnTo>
                  <a:pt x="111477" y="650239"/>
                </a:lnTo>
                <a:lnTo>
                  <a:pt x="104945" y="642619"/>
                </a:lnTo>
                <a:lnTo>
                  <a:pt x="98582" y="636269"/>
                </a:lnTo>
                <a:lnTo>
                  <a:pt x="92390" y="628649"/>
                </a:lnTo>
                <a:lnTo>
                  <a:pt x="86368" y="622299"/>
                </a:lnTo>
                <a:lnTo>
                  <a:pt x="80523" y="614679"/>
                </a:lnTo>
                <a:lnTo>
                  <a:pt x="54090" y="576579"/>
                </a:lnTo>
                <a:lnTo>
                  <a:pt x="49383" y="567689"/>
                </a:lnTo>
                <a:lnTo>
                  <a:pt x="44873" y="560069"/>
                </a:lnTo>
                <a:lnTo>
                  <a:pt x="40565" y="551179"/>
                </a:lnTo>
                <a:lnTo>
                  <a:pt x="36465" y="543559"/>
                </a:lnTo>
                <a:lnTo>
                  <a:pt x="32572" y="534669"/>
                </a:lnTo>
                <a:lnTo>
                  <a:pt x="28887" y="525779"/>
                </a:lnTo>
                <a:lnTo>
                  <a:pt x="25413" y="516889"/>
                </a:lnTo>
                <a:lnTo>
                  <a:pt x="22156" y="507999"/>
                </a:lnTo>
                <a:lnTo>
                  <a:pt x="19115" y="500379"/>
                </a:lnTo>
                <a:lnTo>
                  <a:pt x="16291" y="490219"/>
                </a:lnTo>
                <a:lnTo>
                  <a:pt x="13685" y="481329"/>
                </a:lnTo>
                <a:lnTo>
                  <a:pt x="11303" y="472439"/>
                </a:lnTo>
                <a:lnTo>
                  <a:pt x="2750" y="426719"/>
                </a:lnTo>
                <a:lnTo>
                  <a:pt x="0" y="370839"/>
                </a:lnTo>
                <a:lnTo>
                  <a:pt x="196" y="365759"/>
                </a:lnTo>
                <a:lnTo>
                  <a:pt x="294" y="363219"/>
                </a:lnTo>
                <a:lnTo>
                  <a:pt x="343" y="361949"/>
                </a:lnTo>
                <a:lnTo>
                  <a:pt x="4008" y="323849"/>
                </a:lnTo>
                <a:lnTo>
                  <a:pt x="11303" y="288289"/>
                </a:lnTo>
                <a:lnTo>
                  <a:pt x="13685" y="278129"/>
                </a:lnTo>
                <a:lnTo>
                  <a:pt x="28887" y="234949"/>
                </a:lnTo>
                <a:lnTo>
                  <a:pt x="32572" y="226059"/>
                </a:lnTo>
                <a:lnTo>
                  <a:pt x="36465" y="217169"/>
                </a:lnTo>
                <a:lnTo>
                  <a:pt x="40565" y="209549"/>
                </a:lnTo>
                <a:lnTo>
                  <a:pt x="44873" y="200659"/>
                </a:lnTo>
                <a:lnTo>
                  <a:pt x="49383" y="193039"/>
                </a:lnTo>
                <a:lnTo>
                  <a:pt x="54090" y="184149"/>
                </a:lnTo>
                <a:lnTo>
                  <a:pt x="58994" y="176529"/>
                </a:lnTo>
                <a:lnTo>
                  <a:pt x="86368" y="138429"/>
                </a:lnTo>
                <a:lnTo>
                  <a:pt x="104945" y="118109"/>
                </a:lnTo>
                <a:lnTo>
                  <a:pt x="111477" y="110489"/>
                </a:lnTo>
                <a:lnTo>
                  <a:pt x="118172" y="104139"/>
                </a:lnTo>
                <a:lnTo>
                  <a:pt x="125021" y="97789"/>
                </a:lnTo>
                <a:lnTo>
                  <a:pt x="132024" y="91439"/>
                </a:lnTo>
                <a:lnTo>
                  <a:pt x="139181" y="86359"/>
                </a:lnTo>
                <a:lnTo>
                  <a:pt x="146484" y="80009"/>
                </a:lnTo>
                <a:lnTo>
                  <a:pt x="193088" y="48259"/>
                </a:lnTo>
                <a:lnTo>
                  <a:pt x="201283" y="44449"/>
                </a:lnTo>
                <a:lnTo>
                  <a:pt x="209585" y="39369"/>
                </a:lnTo>
                <a:lnTo>
                  <a:pt x="235082" y="27939"/>
                </a:lnTo>
                <a:lnTo>
                  <a:pt x="243767" y="25399"/>
                </a:lnTo>
                <a:lnTo>
                  <a:pt x="252530" y="21589"/>
                </a:lnTo>
                <a:lnTo>
                  <a:pt x="261369" y="19049"/>
                </a:lnTo>
                <a:lnTo>
                  <a:pt x="270286" y="15239"/>
                </a:lnTo>
                <a:lnTo>
                  <a:pt x="288309" y="10159"/>
                </a:lnTo>
                <a:lnTo>
                  <a:pt x="297404" y="8889"/>
                </a:lnTo>
                <a:lnTo>
                  <a:pt x="306555" y="6349"/>
                </a:lnTo>
                <a:lnTo>
                  <a:pt x="352860" y="0"/>
                </a:lnTo>
                <a:lnTo>
                  <a:pt x="408910" y="0"/>
                </a:lnTo>
                <a:lnTo>
                  <a:pt x="455214" y="6349"/>
                </a:lnTo>
                <a:lnTo>
                  <a:pt x="464365" y="8889"/>
                </a:lnTo>
                <a:lnTo>
                  <a:pt x="473460" y="10159"/>
                </a:lnTo>
                <a:lnTo>
                  <a:pt x="491483" y="15239"/>
                </a:lnTo>
                <a:lnTo>
                  <a:pt x="500400" y="19049"/>
                </a:lnTo>
                <a:lnTo>
                  <a:pt x="509240" y="21589"/>
                </a:lnTo>
                <a:lnTo>
                  <a:pt x="518002" y="25399"/>
                </a:lnTo>
                <a:lnTo>
                  <a:pt x="526687" y="27939"/>
                </a:lnTo>
                <a:lnTo>
                  <a:pt x="552184" y="39369"/>
                </a:lnTo>
                <a:lnTo>
                  <a:pt x="560487" y="44449"/>
                </a:lnTo>
                <a:lnTo>
                  <a:pt x="568682" y="48259"/>
                </a:lnTo>
                <a:lnTo>
                  <a:pt x="584717" y="58419"/>
                </a:lnTo>
                <a:lnTo>
                  <a:pt x="622589" y="86359"/>
                </a:lnTo>
                <a:lnTo>
                  <a:pt x="629746" y="91439"/>
                </a:lnTo>
                <a:lnTo>
                  <a:pt x="636749" y="97789"/>
                </a:lnTo>
                <a:lnTo>
                  <a:pt x="643598" y="104139"/>
                </a:lnTo>
                <a:lnTo>
                  <a:pt x="650292" y="110489"/>
                </a:lnTo>
                <a:lnTo>
                  <a:pt x="656825" y="118109"/>
                </a:lnTo>
                <a:lnTo>
                  <a:pt x="663187" y="124459"/>
                </a:lnTo>
                <a:lnTo>
                  <a:pt x="692383" y="161289"/>
                </a:lnTo>
                <a:lnTo>
                  <a:pt x="710369" y="189229"/>
                </a:lnTo>
                <a:lnTo>
                  <a:pt x="331176" y="189229"/>
                </a:lnTo>
                <a:lnTo>
                  <a:pt x="305671" y="194309"/>
                </a:lnTo>
                <a:lnTo>
                  <a:pt x="283068" y="204469"/>
                </a:lnTo>
                <a:lnTo>
                  <a:pt x="264873" y="222249"/>
                </a:lnTo>
                <a:lnTo>
                  <a:pt x="252628" y="245047"/>
                </a:lnTo>
                <a:lnTo>
                  <a:pt x="252758" y="245047"/>
                </a:lnTo>
                <a:lnTo>
                  <a:pt x="252148" y="247649"/>
                </a:lnTo>
                <a:lnTo>
                  <a:pt x="261776" y="285749"/>
                </a:lnTo>
                <a:lnTo>
                  <a:pt x="287858" y="294639"/>
                </a:lnTo>
                <a:lnTo>
                  <a:pt x="438977" y="294639"/>
                </a:lnTo>
                <a:lnTo>
                  <a:pt x="436100" y="299719"/>
                </a:lnTo>
                <a:lnTo>
                  <a:pt x="363174" y="341629"/>
                </a:lnTo>
                <a:lnTo>
                  <a:pt x="345166" y="372109"/>
                </a:lnTo>
                <a:lnTo>
                  <a:pt x="345166" y="392429"/>
                </a:lnTo>
                <a:lnTo>
                  <a:pt x="347964" y="406399"/>
                </a:lnTo>
                <a:lnTo>
                  <a:pt x="355603" y="417829"/>
                </a:lnTo>
                <a:lnTo>
                  <a:pt x="366953" y="425449"/>
                </a:lnTo>
                <a:lnTo>
                  <a:pt x="380885" y="427989"/>
                </a:lnTo>
                <a:lnTo>
                  <a:pt x="758840" y="427989"/>
                </a:lnTo>
                <a:lnTo>
                  <a:pt x="757761" y="435609"/>
                </a:lnTo>
                <a:lnTo>
                  <a:pt x="749786" y="474979"/>
                </a:lnTo>
                <a:lnTo>
                  <a:pt x="374569" y="474979"/>
                </a:lnTo>
                <a:lnTo>
                  <a:pt x="368494" y="476249"/>
                </a:lnTo>
                <a:lnTo>
                  <a:pt x="334468" y="510539"/>
                </a:lnTo>
                <a:lnTo>
                  <a:pt x="333260" y="516889"/>
                </a:lnTo>
                <a:lnTo>
                  <a:pt x="333260" y="529589"/>
                </a:lnTo>
                <a:lnTo>
                  <a:pt x="356825" y="565149"/>
                </a:lnTo>
                <a:lnTo>
                  <a:pt x="374569" y="570229"/>
                </a:lnTo>
                <a:lnTo>
                  <a:pt x="711042" y="570229"/>
                </a:lnTo>
                <a:lnTo>
                  <a:pt x="707680" y="576579"/>
                </a:lnTo>
                <a:lnTo>
                  <a:pt x="681247" y="614679"/>
                </a:lnTo>
                <a:lnTo>
                  <a:pt x="669380" y="628649"/>
                </a:lnTo>
                <a:lnTo>
                  <a:pt x="663187" y="636269"/>
                </a:lnTo>
                <a:lnTo>
                  <a:pt x="656825" y="642619"/>
                </a:lnTo>
                <a:lnTo>
                  <a:pt x="650292" y="650239"/>
                </a:lnTo>
                <a:lnTo>
                  <a:pt x="643598" y="656589"/>
                </a:lnTo>
                <a:lnTo>
                  <a:pt x="636749" y="662939"/>
                </a:lnTo>
                <a:lnTo>
                  <a:pt x="629746" y="669289"/>
                </a:lnTo>
                <a:lnTo>
                  <a:pt x="622589" y="674369"/>
                </a:lnTo>
                <a:lnTo>
                  <a:pt x="615286" y="680719"/>
                </a:lnTo>
                <a:lnTo>
                  <a:pt x="607846" y="685799"/>
                </a:lnTo>
                <a:lnTo>
                  <a:pt x="600270" y="692149"/>
                </a:lnTo>
                <a:lnTo>
                  <a:pt x="592557" y="697229"/>
                </a:lnTo>
                <a:lnTo>
                  <a:pt x="576758" y="707389"/>
                </a:lnTo>
                <a:lnTo>
                  <a:pt x="568682" y="711199"/>
                </a:lnTo>
                <a:lnTo>
                  <a:pt x="560487" y="716279"/>
                </a:lnTo>
                <a:lnTo>
                  <a:pt x="552184" y="720089"/>
                </a:lnTo>
                <a:lnTo>
                  <a:pt x="543783" y="725169"/>
                </a:lnTo>
                <a:lnTo>
                  <a:pt x="526687" y="732789"/>
                </a:lnTo>
                <a:lnTo>
                  <a:pt x="518002" y="735329"/>
                </a:lnTo>
                <a:lnTo>
                  <a:pt x="509240" y="739139"/>
                </a:lnTo>
                <a:lnTo>
                  <a:pt x="491483" y="744219"/>
                </a:lnTo>
                <a:lnTo>
                  <a:pt x="482500" y="748029"/>
                </a:lnTo>
                <a:lnTo>
                  <a:pt x="473460" y="749299"/>
                </a:lnTo>
                <a:lnTo>
                  <a:pt x="455214" y="754379"/>
                </a:lnTo>
                <a:lnTo>
                  <a:pt x="408910" y="760729"/>
                </a:lnTo>
                <a:close/>
              </a:path>
              <a:path w="762000" h="760729">
                <a:moveTo>
                  <a:pt x="758840" y="427989"/>
                </a:moveTo>
                <a:lnTo>
                  <a:pt x="380885" y="427989"/>
                </a:lnTo>
                <a:lnTo>
                  <a:pt x="394649" y="425449"/>
                </a:lnTo>
                <a:lnTo>
                  <a:pt x="405944" y="417829"/>
                </a:lnTo>
                <a:lnTo>
                  <a:pt x="413639" y="406399"/>
                </a:lnTo>
                <a:lnTo>
                  <a:pt x="416604" y="392429"/>
                </a:lnTo>
                <a:lnTo>
                  <a:pt x="464675" y="365759"/>
                </a:lnTo>
                <a:lnTo>
                  <a:pt x="484353" y="350519"/>
                </a:lnTo>
                <a:lnTo>
                  <a:pt x="499203" y="330199"/>
                </a:lnTo>
                <a:lnTo>
                  <a:pt x="508584" y="308609"/>
                </a:lnTo>
                <a:lnTo>
                  <a:pt x="511854" y="283209"/>
                </a:lnTo>
                <a:lnTo>
                  <a:pt x="504484" y="247649"/>
                </a:lnTo>
                <a:lnTo>
                  <a:pt x="484376" y="217169"/>
                </a:lnTo>
                <a:lnTo>
                  <a:pt x="454529" y="196849"/>
                </a:lnTo>
                <a:lnTo>
                  <a:pt x="417943" y="189229"/>
                </a:lnTo>
                <a:lnTo>
                  <a:pt x="710369" y="189229"/>
                </a:lnTo>
                <a:lnTo>
                  <a:pt x="712387" y="193039"/>
                </a:lnTo>
                <a:lnTo>
                  <a:pt x="716897" y="200659"/>
                </a:lnTo>
                <a:lnTo>
                  <a:pt x="721205" y="209549"/>
                </a:lnTo>
                <a:lnTo>
                  <a:pt x="725305" y="217169"/>
                </a:lnTo>
                <a:lnTo>
                  <a:pt x="729198" y="226059"/>
                </a:lnTo>
                <a:lnTo>
                  <a:pt x="732883" y="234949"/>
                </a:lnTo>
                <a:lnTo>
                  <a:pt x="736356" y="242569"/>
                </a:lnTo>
                <a:lnTo>
                  <a:pt x="750467" y="288289"/>
                </a:lnTo>
                <a:lnTo>
                  <a:pt x="752627" y="297179"/>
                </a:lnTo>
                <a:lnTo>
                  <a:pt x="760050" y="342899"/>
                </a:lnTo>
                <a:lnTo>
                  <a:pt x="760738" y="350519"/>
                </a:lnTo>
                <a:lnTo>
                  <a:pt x="760853" y="351789"/>
                </a:lnTo>
                <a:lnTo>
                  <a:pt x="761426" y="361949"/>
                </a:lnTo>
                <a:lnTo>
                  <a:pt x="761770" y="370839"/>
                </a:lnTo>
                <a:lnTo>
                  <a:pt x="761672" y="392429"/>
                </a:lnTo>
                <a:lnTo>
                  <a:pt x="759019" y="426719"/>
                </a:lnTo>
                <a:lnTo>
                  <a:pt x="758840" y="427989"/>
                </a:lnTo>
                <a:close/>
              </a:path>
              <a:path w="762000" h="760729">
                <a:moveTo>
                  <a:pt x="252758" y="245047"/>
                </a:moveTo>
                <a:lnTo>
                  <a:pt x="252628" y="245047"/>
                </a:lnTo>
                <a:lnTo>
                  <a:pt x="252859" y="244618"/>
                </a:lnTo>
                <a:lnTo>
                  <a:pt x="252758" y="245047"/>
                </a:lnTo>
                <a:close/>
              </a:path>
              <a:path w="762000" h="760729">
                <a:moveTo>
                  <a:pt x="438977" y="294639"/>
                </a:moveTo>
                <a:lnTo>
                  <a:pt x="287858" y="294639"/>
                </a:lnTo>
                <a:lnTo>
                  <a:pt x="301113" y="290829"/>
                </a:lnTo>
                <a:lnTo>
                  <a:pt x="312136" y="283209"/>
                </a:lnTo>
                <a:lnTo>
                  <a:pt x="319419" y="270509"/>
                </a:lnTo>
                <a:lnTo>
                  <a:pt x="320014" y="269239"/>
                </a:lnTo>
                <a:lnTo>
                  <a:pt x="321651" y="264159"/>
                </a:lnTo>
                <a:lnTo>
                  <a:pt x="326116" y="261619"/>
                </a:lnTo>
                <a:lnTo>
                  <a:pt x="417943" y="261619"/>
                </a:lnTo>
                <a:lnTo>
                  <a:pt x="426666" y="262889"/>
                </a:lnTo>
                <a:lnTo>
                  <a:pt x="433812" y="267969"/>
                </a:lnTo>
                <a:lnTo>
                  <a:pt x="438642" y="275589"/>
                </a:lnTo>
                <a:lnTo>
                  <a:pt x="440416" y="283209"/>
                </a:lnTo>
                <a:lnTo>
                  <a:pt x="440416" y="292099"/>
                </a:lnTo>
                <a:lnTo>
                  <a:pt x="438977" y="294639"/>
                </a:lnTo>
                <a:close/>
              </a:path>
              <a:path w="762000" h="760729">
                <a:moveTo>
                  <a:pt x="711042" y="570229"/>
                </a:moveTo>
                <a:lnTo>
                  <a:pt x="387200" y="570229"/>
                </a:lnTo>
                <a:lnTo>
                  <a:pt x="393275" y="568959"/>
                </a:lnTo>
                <a:lnTo>
                  <a:pt x="404945" y="565149"/>
                </a:lnTo>
                <a:lnTo>
                  <a:pt x="428510" y="529589"/>
                </a:lnTo>
                <a:lnTo>
                  <a:pt x="428510" y="516889"/>
                </a:lnTo>
                <a:lnTo>
                  <a:pt x="404945" y="481329"/>
                </a:lnTo>
                <a:lnTo>
                  <a:pt x="387200" y="474979"/>
                </a:lnTo>
                <a:lnTo>
                  <a:pt x="749786" y="474979"/>
                </a:lnTo>
                <a:lnTo>
                  <a:pt x="748084" y="481329"/>
                </a:lnTo>
                <a:lnTo>
                  <a:pt x="745479" y="490219"/>
                </a:lnTo>
                <a:lnTo>
                  <a:pt x="742654" y="500379"/>
                </a:lnTo>
                <a:lnTo>
                  <a:pt x="739613" y="507999"/>
                </a:lnTo>
                <a:lnTo>
                  <a:pt x="736356" y="516889"/>
                </a:lnTo>
                <a:lnTo>
                  <a:pt x="732883" y="525779"/>
                </a:lnTo>
                <a:lnTo>
                  <a:pt x="729198" y="534669"/>
                </a:lnTo>
                <a:lnTo>
                  <a:pt x="725305" y="543559"/>
                </a:lnTo>
                <a:lnTo>
                  <a:pt x="721205" y="551179"/>
                </a:lnTo>
                <a:lnTo>
                  <a:pt x="716897" y="560069"/>
                </a:lnTo>
                <a:lnTo>
                  <a:pt x="712387" y="567689"/>
                </a:lnTo>
                <a:lnTo>
                  <a:pt x="711042" y="570229"/>
                </a:lnTo>
                <a:close/>
              </a:path>
            </a:pathLst>
          </a:custGeom>
          <a:solidFill>
            <a:srgbClr val="4D87C3"/>
          </a:solidFill>
        </p:spPr>
        <p:txBody>
          <a:bodyPr wrap="square" lIns="0" tIns="0" rIns="0" bIns="0" rtlCol="0"/>
          <a:lstStyle/>
          <a:p>
            <a:endParaRPr/>
          </a:p>
        </p:txBody>
      </p:sp>
      <p:sp>
        <p:nvSpPr>
          <p:cNvPr id="12" name="object 12"/>
          <p:cNvSpPr txBox="1"/>
          <p:nvPr/>
        </p:nvSpPr>
        <p:spPr>
          <a:xfrm>
            <a:off x="2726332" y="3654044"/>
            <a:ext cx="6739255" cy="1277620"/>
          </a:xfrm>
          <a:prstGeom prst="rect">
            <a:avLst/>
          </a:prstGeom>
        </p:spPr>
        <p:txBody>
          <a:bodyPr vert="horz" wrap="square" lIns="0" tIns="12700" rIns="0" bIns="0" rtlCol="0">
            <a:spAutoFit/>
          </a:bodyPr>
          <a:lstStyle/>
          <a:p>
            <a:pPr algn="ctr">
              <a:lnSpc>
                <a:spcPct val="100000"/>
              </a:lnSpc>
              <a:spcBef>
                <a:spcPts val="100"/>
              </a:spcBef>
            </a:pPr>
            <a:r>
              <a:rPr lang="en-US" sz="2400" spc="-155" dirty="0">
                <a:solidFill>
                  <a:schemeClr val="tx1"/>
                </a:solidFill>
                <a:latin typeface="Roboto"/>
                <a:cs typeface="Roboto"/>
              </a:rPr>
              <a:t>W</a:t>
            </a:r>
            <a:r>
              <a:rPr sz="2400" spc="-155" dirty="0">
                <a:solidFill>
                  <a:schemeClr val="tx1"/>
                </a:solidFill>
                <a:latin typeface="Roboto"/>
                <a:cs typeface="Roboto"/>
              </a:rPr>
              <a:t>elcome</a:t>
            </a:r>
            <a:r>
              <a:rPr sz="2400" spc="-25" dirty="0">
                <a:solidFill>
                  <a:schemeClr val="tx1"/>
                </a:solidFill>
                <a:latin typeface="Roboto"/>
                <a:cs typeface="Roboto"/>
              </a:rPr>
              <a:t> </a:t>
            </a:r>
            <a:r>
              <a:rPr sz="2400" spc="-135" dirty="0">
                <a:solidFill>
                  <a:schemeClr val="tx1"/>
                </a:solidFill>
                <a:latin typeface="Roboto"/>
                <a:cs typeface="Roboto"/>
              </a:rPr>
              <a:t>your</a:t>
            </a:r>
            <a:r>
              <a:rPr sz="2400" spc="-25" dirty="0">
                <a:solidFill>
                  <a:schemeClr val="tx1"/>
                </a:solidFill>
                <a:latin typeface="Roboto"/>
                <a:cs typeface="Roboto"/>
              </a:rPr>
              <a:t> </a:t>
            </a:r>
            <a:r>
              <a:rPr sz="2400" spc="-135" dirty="0">
                <a:solidFill>
                  <a:schemeClr val="tx1"/>
                </a:solidFill>
                <a:latin typeface="Roboto"/>
                <a:cs typeface="Roboto"/>
              </a:rPr>
              <a:t>questions</a:t>
            </a:r>
            <a:r>
              <a:rPr sz="2400" spc="-25" dirty="0">
                <a:solidFill>
                  <a:schemeClr val="tx1"/>
                </a:solidFill>
                <a:latin typeface="Roboto"/>
                <a:cs typeface="Roboto"/>
              </a:rPr>
              <a:t> </a:t>
            </a:r>
            <a:r>
              <a:rPr sz="2400" spc="-150" dirty="0">
                <a:solidFill>
                  <a:schemeClr val="tx1"/>
                </a:solidFill>
                <a:latin typeface="Roboto"/>
                <a:cs typeface="Roboto"/>
              </a:rPr>
              <a:t>and</a:t>
            </a:r>
            <a:r>
              <a:rPr sz="2400" spc="-25" dirty="0">
                <a:solidFill>
                  <a:schemeClr val="tx1"/>
                </a:solidFill>
                <a:latin typeface="Roboto"/>
                <a:cs typeface="Roboto"/>
              </a:rPr>
              <a:t> </a:t>
            </a:r>
            <a:r>
              <a:rPr sz="2400" spc="-125" dirty="0">
                <a:solidFill>
                  <a:schemeClr val="tx1"/>
                </a:solidFill>
                <a:latin typeface="Roboto"/>
                <a:cs typeface="Roboto"/>
              </a:rPr>
              <a:t>insights</a:t>
            </a:r>
            <a:r>
              <a:rPr sz="2400" spc="-25" dirty="0">
                <a:solidFill>
                  <a:schemeClr val="tx1"/>
                </a:solidFill>
                <a:latin typeface="Roboto"/>
                <a:cs typeface="Roboto"/>
              </a:rPr>
              <a:t> </a:t>
            </a:r>
            <a:r>
              <a:rPr sz="2400" spc="-150" dirty="0">
                <a:solidFill>
                  <a:schemeClr val="tx1"/>
                </a:solidFill>
                <a:latin typeface="Roboto"/>
                <a:cs typeface="Roboto"/>
              </a:rPr>
              <a:t>from</a:t>
            </a:r>
            <a:r>
              <a:rPr sz="2400" spc="-25" dirty="0">
                <a:solidFill>
                  <a:schemeClr val="tx1"/>
                </a:solidFill>
                <a:latin typeface="Roboto"/>
                <a:cs typeface="Roboto"/>
              </a:rPr>
              <a:t> </a:t>
            </a:r>
            <a:r>
              <a:rPr sz="2400" spc="-100" dirty="0">
                <a:solidFill>
                  <a:schemeClr val="tx1"/>
                </a:solidFill>
                <a:latin typeface="Roboto"/>
                <a:cs typeface="Roboto"/>
              </a:rPr>
              <a:t>all</a:t>
            </a:r>
            <a:r>
              <a:rPr sz="2400" spc="-30" dirty="0">
                <a:solidFill>
                  <a:schemeClr val="tx1"/>
                </a:solidFill>
                <a:latin typeface="Roboto"/>
                <a:cs typeface="Roboto"/>
              </a:rPr>
              <a:t> ranks</a:t>
            </a:r>
            <a:endParaRPr sz="2400">
              <a:solidFill>
                <a:schemeClr val="tx1"/>
              </a:solidFill>
              <a:latin typeface="Roboto"/>
              <a:cs typeface="Roboto"/>
            </a:endParaRPr>
          </a:p>
          <a:p>
            <a:pPr marL="137160" marR="129540" algn="ctr">
              <a:lnSpc>
                <a:spcPct val="114000"/>
              </a:lnSpc>
              <a:spcBef>
                <a:spcPts val="2335"/>
              </a:spcBef>
            </a:pPr>
            <a:r>
              <a:rPr sz="1700" spc="-95" dirty="0">
                <a:solidFill>
                  <a:schemeClr val="tx1"/>
                </a:solidFill>
                <a:latin typeface="Roboto"/>
                <a:cs typeface="Roboto"/>
              </a:rPr>
              <a:t>Your</a:t>
            </a:r>
            <a:r>
              <a:rPr sz="1700" spc="-10" dirty="0">
                <a:solidFill>
                  <a:schemeClr val="tx1"/>
                </a:solidFill>
                <a:latin typeface="Roboto"/>
                <a:cs typeface="Roboto"/>
              </a:rPr>
              <a:t> </a:t>
            </a:r>
            <a:r>
              <a:rPr sz="1700" spc="-90" dirty="0">
                <a:solidFill>
                  <a:schemeClr val="tx1"/>
                </a:solidFill>
                <a:latin typeface="Roboto"/>
                <a:cs typeface="Roboto"/>
              </a:rPr>
              <a:t>feedback</a:t>
            </a:r>
            <a:r>
              <a:rPr sz="1700" spc="-10" dirty="0">
                <a:solidFill>
                  <a:schemeClr val="tx1"/>
                </a:solidFill>
                <a:latin typeface="Roboto"/>
                <a:cs typeface="Roboto"/>
              </a:rPr>
              <a:t> </a:t>
            </a:r>
            <a:r>
              <a:rPr sz="1700" spc="-80" dirty="0">
                <a:solidFill>
                  <a:schemeClr val="tx1"/>
                </a:solidFill>
                <a:latin typeface="Roboto"/>
                <a:cs typeface="Roboto"/>
              </a:rPr>
              <a:t>helps</a:t>
            </a:r>
            <a:r>
              <a:rPr sz="1700" spc="-10" dirty="0">
                <a:solidFill>
                  <a:schemeClr val="tx1"/>
                </a:solidFill>
                <a:latin typeface="Roboto"/>
                <a:cs typeface="Roboto"/>
              </a:rPr>
              <a:t> </a:t>
            </a:r>
            <a:r>
              <a:rPr sz="1700" spc="-80" dirty="0">
                <a:solidFill>
                  <a:schemeClr val="tx1"/>
                </a:solidFill>
                <a:latin typeface="Roboto"/>
                <a:cs typeface="Roboto"/>
              </a:rPr>
              <a:t>us</a:t>
            </a:r>
            <a:r>
              <a:rPr sz="1700" spc="-10" dirty="0">
                <a:solidFill>
                  <a:schemeClr val="tx1"/>
                </a:solidFill>
                <a:latin typeface="Roboto"/>
                <a:cs typeface="Roboto"/>
              </a:rPr>
              <a:t> </a:t>
            </a:r>
            <a:r>
              <a:rPr sz="1700" spc="-95" dirty="0">
                <a:solidFill>
                  <a:schemeClr val="tx1"/>
                </a:solidFill>
                <a:latin typeface="Roboto"/>
                <a:cs typeface="Roboto"/>
              </a:rPr>
              <a:t>improve</a:t>
            </a:r>
            <a:r>
              <a:rPr sz="1700" spc="-10" dirty="0">
                <a:solidFill>
                  <a:schemeClr val="tx1"/>
                </a:solidFill>
                <a:latin typeface="Roboto"/>
                <a:cs typeface="Roboto"/>
              </a:rPr>
              <a:t> </a:t>
            </a:r>
            <a:r>
              <a:rPr sz="1700" spc="-75" dirty="0">
                <a:solidFill>
                  <a:schemeClr val="tx1"/>
                </a:solidFill>
                <a:latin typeface="Roboto"/>
                <a:cs typeface="Roboto"/>
              </a:rPr>
              <a:t>our</a:t>
            </a:r>
            <a:r>
              <a:rPr sz="1700" spc="-5" dirty="0">
                <a:solidFill>
                  <a:schemeClr val="tx1"/>
                </a:solidFill>
                <a:latin typeface="Roboto"/>
                <a:cs typeface="Roboto"/>
              </a:rPr>
              <a:t> </a:t>
            </a:r>
            <a:r>
              <a:rPr sz="1700" spc="-105" dirty="0">
                <a:solidFill>
                  <a:schemeClr val="tx1"/>
                </a:solidFill>
                <a:latin typeface="Roboto"/>
                <a:cs typeface="Roboto"/>
              </a:rPr>
              <a:t>CBPM</a:t>
            </a:r>
            <a:r>
              <a:rPr sz="1700" spc="-10" dirty="0">
                <a:solidFill>
                  <a:schemeClr val="tx1"/>
                </a:solidFill>
                <a:latin typeface="Roboto"/>
                <a:cs typeface="Roboto"/>
              </a:rPr>
              <a:t> </a:t>
            </a:r>
            <a:r>
              <a:rPr sz="1700" spc="-80" dirty="0">
                <a:solidFill>
                  <a:schemeClr val="tx1"/>
                </a:solidFill>
                <a:latin typeface="Roboto"/>
                <a:cs typeface="Roboto"/>
              </a:rPr>
              <a:t>implementation</a:t>
            </a:r>
            <a:r>
              <a:rPr sz="1700" spc="-10" dirty="0">
                <a:solidFill>
                  <a:schemeClr val="tx1"/>
                </a:solidFill>
                <a:latin typeface="Roboto"/>
                <a:cs typeface="Roboto"/>
              </a:rPr>
              <a:t> </a:t>
            </a:r>
            <a:r>
              <a:rPr sz="1700" spc="-85" dirty="0">
                <a:solidFill>
                  <a:schemeClr val="tx1"/>
                </a:solidFill>
                <a:latin typeface="Roboto"/>
                <a:cs typeface="Roboto"/>
              </a:rPr>
              <a:t>and</a:t>
            </a:r>
            <a:r>
              <a:rPr sz="1700" spc="-10" dirty="0">
                <a:solidFill>
                  <a:schemeClr val="tx1"/>
                </a:solidFill>
                <a:latin typeface="Roboto"/>
                <a:cs typeface="Roboto"/>
              </a:rPr>
              <a:t> </a:t>
            </a:r>
            <a:r>
              <a:rPr sz="1700" spc="-90" dirty="0">
                <a:solidFill>
                  <a:schemeClr val="tx1"/>
                </a:solidFill>
                <a:latin typeface="Roboto"/>
                <a:cs typeface="Roboto"/>
              </a:rPr>
              <a:t>ensures</a:t>
            </a:r>
            <a:r>
              <a:rPr sz="1700" spc="-10" dirty="0">
                <a:solidFill>
                  <a:schemeClr val="tx1"/>
                </a:solidFill>
                <a:latin typeface="Roboto"/>
                <a:cs typeface="Roboto"/>
              </a:rPr>
              <a:t> </a:t>
            </a:r>
            <a:r>
              <a:rPr sz="1700" spc="-25" dirty="0">
                <a:solidFill>
                  <a:schemeClr val="tx1"/>
                </a:solidFill>
                <a:latin typeface="Roboto"/>
                <a:cs typeface="Roboto"/>
              </a:rPr>
              <a:t>it </a:t>
            </a:r>
            <a:r>
              <a:rPr sz="1700" spc="-95" dirty="0">
                <a:solidFill>
                  <a:schemeClr val="tx1"/>
                </a:solidFill>
                <a:latin typeface="Roboto"/>
                <a:cs typeface="Roboto"/>
              </a:rPr>
              <a:t>meets</a:t>
            </a:r>
            <a:r>
              <a:rPr sz="1700" spc="-10" dirty="0">
                <a:solidFill>
                  <a:schemeClr val="tx1"/>
                </a:solidFill>
                <a:latin typeface="Roboto"/>
                <a:cs typeface="Roboto"/>
              </a:rPr>
              <a:t> </a:t>
            </a:r>
            <a:r>
              <a:rPr sz="1700" spc="-80" dirty="0">
                <a:solidFill>
                  <a:schemeClr val="tx1"/>
                </a:solidFill>
                <a:latin typeface="Roboto"/>
                <a:cs typeface="Roboto"/>
              </a:rPr>
              <a:t>the</a:t>
            </a:r>
            <a:r>
              <a:rPr sz="1700" spc="-10" dirty="0">
                <a:solidFill>
                  <a:schemeClr val="tx1"/>
                </a:solidFill>
                <a:latin typeface="Roboto"/>
                <a:cs typeface="Roboto"/>
              </a:rPr>
              <a:t> </a:t>
            </a:r>
            <a:r>
              <a:rPr sz="1700" spc="-70" dirty="0">
                <a:solidFill>
                  <a:schemeClr val="tx1"/>
                </a:solidFill>
                <a:latin typeface="Roboto"/>
                <a:cs typeface="Roboto"/>
              </a:rPr>
              <a:t>real-</a:t>
            </a:r>
            <a:r>
              <a:rPr sz="1700" spc="-85" dirty="0">
                <a:solidFill>
                  <a:schemeClr val="tx1"/>
                </a:solidFill>
                <a:latin typeface="Roboto"/>
                <a:cs typeface="Roboto"/>
              </a:rPr>
              <a:t>world</a:t>
            </a:r>
            <a:r>
              <a:rPr sz="1700" spc="-10" dirty="0">
                <a:solidFill>
                  <a:schemeClr val="tx1"/>
                </a:solidFill>
                <a:latin typeface="Roboto"/>
                <a:cs typeface="Roboto"/>
              </a:rPr>
              <a:t> </a:t>
            </a:r>
            <a:r>
              <a:rPr sz="1700" spc="-90" dirty="0">
                <a:solidFill>
                  <a:schemeClr val="tx1"/>
                </a:solidFill>
                <a:latin typeface="Roboto"/>
                <a:cs typeface="Roboto"/>
              </a:rPr>
              <a:t>needs</a:t>
            </a:r>
            <a:r>
              <a:rPr sz="1700" spc="-10" dirty="0">
                <a:solidFill>
                  <a:schemeClr val="tx1"/>
                </a:solidFill>
                <a:latin typeface="Roboto"/>
                <a:cs typeface="Roboto"/>
              </a:rPr>
              <a:t> </a:t>
            </a:r>
            <a:r>
              <a:rPr sz="1700" spc="-80" dirty="0">
                <a:solidFill>
                  <a:schemeClr val="tx1"/>
                </a:solidFill>
                <a:latin typeface="Roboto"/>
                <a:cs typeface="Roboto"/>
              </a:rPr>
              <a:t>of</a:t>
            </a:r>
            <a:r>
              <a:rPr sz="1700" spc="-10" dirty="0">
                <a:solidFill>
                  <a:schemeClr val="tx1"/>
                </a:solidFill>
                <a:latin typeface="Roboto"/>
                <a:cs typeface="Roboto"/>
              </a:rPr>
              <a:t> </a:t>
            </a:r>
            <a:r>
              <a:rPr sz="1700" spc="-75" dirty="0">
                <a:solidFill>
                  <a:schemeClr val="tx1"/>
                </a:solidFill>
                <a:latin typeface="Roboto"/>
                <a:cs typeface="Roboto"/>
              </a:rPr>
              <a:t>our</a:t>
            </a:r>
            <a:r>
              <a:rPr sz="1700" spc="-5" dirty="0">
                <a:solidFill>
                  <a:schemeClr val="tx1"/>
                </a:solidFill>
                <a:latin typeface="Roboto"/>
                <a:cs typeface="Roboto"/>
              </a:rPr>
              <a:t> </a:t>
            </a:r>
            <a:r>
              <a:rPr sz="1700" spc="-10" dirty="0">
                <a:solidFill>
                  <a:schemeClr val="tx1"/>
                </a:solidFill>
                <a:latin typeface="Roboto"/>
                <a:cs typeface="Roboto"/>
              </a:rPr>
              <a:t>fleet</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CC082-8D74-8142-6D9A-F773FED750E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087EA14-AE37-28FE-503C-7BD8059446F2}"/>
              </a:ext>
            </a:extLst>
          </p:cNvPr>
          <p:cNvSpPr>
            <a:spLocks noGrp="1"/>
          </p:cNvSpPr>
          <p:nvPr>
            <p:ph type="title"/>
          </p:nvPr>
        </p:nvSpPr>
        <p:spPr>
          <a:xfrm>
            <a:off x="420412" y="206733"/>
            <a:ext cx="11241003" cy="1325563"/>
          </a:xfrm>
        </p:spPr>
        <p:txBody>
          <a:bodyPr/>
          <a:lstStyle/>
          <a:p>
            <a:r>
              <a:rPr lang="en-US" b="1" dirty="0">
                <a:solidFill>
                  <a:srgbClr val="002060"/>
                </a:solidFill>
              </a:rPr>
              <a:t> </a:t>
            </a:r>
            <a:r>
              <a:rPr lang="en-IN" b="1" dirty="0">
                <a:solidFill>
                  <a:srgbClr val="002060"/>
                </a:solidFill>
              </a:rPr>
              <a:t>GWR: The Conceptual Model</a:t>
            </a:r>
            <a:endParaRPr lang="en-IN" dirty="0">
              <a:solidFill>
                <a:srgbClr val="002060"/>
              </a:solidFill>
            </a:endParaRPr>
          </a:p>
        </p:txBody>
      </p:sp>
      <p:pic>
        <p:nvPicPr>
          <p:cNvPr id="5126" name="Picture 6">
            <a:extLst>
              <a:ext uri="{FF2B5EF4-FFF2-40B4-BE49-F238E27FC236}">
                <a16:creationId xmlns:a16="http://schemas.microsoft.com/office/drawing/2014/main" id="{E3957BA0-4E64-C9B1-ED0A-FEC94C97D0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25" t="15714" r="23889" b="6072"/>
          <a:stretch>
            <a:fillRect/>
          </a:stretch>
        </p:blipFill>
        <p:spPr bwMode="auto">
          <a:xfrm>
            <a:off x="1110343" y="1532296"/>
            <a:ext cx="3494314" cy="481292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371571F-0391-BD07-082C-9E85993DDD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63" t="14642" r="12222" b="22344"/>
          <a:stretch>
            <a:fillRect/>
          </a:stretch>
        </p:blipFill>
        <p:spPr bwMode="auto">
          <a:xfrm>
            <a:off x="5935435" y="1532296"/>
            <a:ext cx="4849586" cy="4321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2859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4309</TotalTime>
  <Words>5315</Words>
  <Application>Microsoft Office PowerPoint</Application>
  <PresentationFormat>Widescreen</PresentationFormat>
  <Paragraphs>420</Paragraphs>
  <Slides>80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Aparajita</vt:lpstr>
      <vt:lpstr>Arial</vt:lpstr>
      <vt:lpstr>Calibri</vt:lpstr>
      <vt:lpstr>Calibri Light</vt:lpstr>
      <vt:lpstr>Courier New</vt:lpstr>
      <vt:lpstr>DejaVu Sans</vt:lpstr>
      <vt:lpstr>Inter</vt:lpstr>
      <vt:lpstr>Roboto</vt:lpstr>
      <vt:lpstr>Wingdings</vt:lpstr>
      <vt:lpstr>Office Theme</vt:lpstr>
      <vt:lpstr>Spatial Machine Learning  </vt:lpstr>
      <vt:lpstr>PowerPoint Presentation</vt:lpstr>
      <vt:lpstr>Overview: What We Will Learn</vt:lpstr>
      <vt:lpstr>Why Do We Need Special Spatial Algorithms?</vt:lpstr>
      <vt:lpstr>Learning Objectives </vt:lpstr>
      <vt:lpstr>Spatial Regression Models</vt:lpstr>
      <vt:lpstr> The Problem with Standard Regression (OLS)</vt:lpstr>
      <vt:lpstr> Introducing Geographically Weighted Regression (GWR)</vt:lpstr>
      <vt:lpstr> GWR: The Conceptual Model</vt:lpstr>
      <vt:lpstr> The GWR Equation</vt:lpstr>
      <vt:lpstr> The Role of the Kernel and Bandwidth</vt:lpstr>
      <vt:lpstr> Choosing the Optimal Bandwidth</vt:lpstr>
      <vt:lpstr> Interpreting GWR Results</vt:lpstr>
      <vt:lpstr> Case Study Setup: Predicting House Prices</vt:lpstr>
      <vt:lpstr> Case Study: OLS Global Model Results</vt:lpstr>
      <vt:lpstr>Case Study: GWR Local Model - Mapping R-Squared</vt:lpstr>
      <vt:lpstr>Case Study: GWR - Mapping the Dist_to_Downtown Coefficient</vt:lpstr>
      <vt:lpstr>GWR Summary</vt:lpstr>
      <vt:lpstr>Python Code Snippet: Running GWR</vt:lpstr>
      <vt:lpstr>Limitations of GWR</vt:lpstr>
      <vt:lpstr>Introduction to Spatial Autoregressive (SAR) Models</vt:lpstr>
      <vt:lpstr>The Two Main Types of SAR Models</vt:lpstr>
      <vt:lpstr>The Spatial Lag Model Equation</vt:lpstr>
      <vt:lpstr>The Spatial Error Model Equation</vt:lpstr>
      <vt:lpstr>How to Choose Between Lag and Error Models?</vt:lpstr>
      <vt:lpstr>Case Study Revisited: House Prices with SAR</vt:lpstr>
      <vt:lpstr> Interpreting SAR vs. OLS Coefficients</vt:lpstr>
      <vt:lpstr> GWR vs. SAR: A Comparison</vt:lpstr>
      <vt:lpstr> Python Code Snippet: Running a SAR Model</vt:lpstr>
      <vt:lpstr>  Summary of Spatial Regression</vt:lpstr>
      <vt:lpstr>PowerPoint Presentation</vt:lpstr>
      <vt:lpstr> What is Spatial Classification?</vt:lpstr>
      <vt:lpstr> The "Spatial" in Spatial Classification</vt:lpstr>
      <vt:lpstr>Evaluating Classification Models: A Quick Recap</vt:lpstr>
      <vt:lpstr>Models We Will Cover</vt:lpstr>
      <vt:lpstr>Introduction to Decision Trees</vt:lpstr>
      <vt:lpstr>Making a Decision Tree "Spatial"</vt:lpstr>
      <vt:lpstr>From One Tree to a Random Forest</vt:lpstr>
      <vt:lpstr>Case Study: Land Use Land Cover (LULC) Classification</vt:lpstr>
      <vt:lpstr>LULC Case Study: Feature Engineering</vt:lpstr>
      <vt:lpstr>Python Code Snippet: Training a Random Forest</vt:lpstr>
      <vt:lpstr>LULC Case Study: Results</vt:lpstr>
      <vt:lpstr>Random Forests: Pros and Cons for Spatial Data</vt:lpstr>
      <vt:lpstr>Introduction to Support Vector Machines (SVM)</vt:lpstr>
      <vt:lpstr>Handling Non-Linear Data: The Kernel Trick</vt:lpstr>
      <vt:lpstr> Making an SVM "Spatial"</vt:lpstr>
      <vt:lpstr> Application: Wildlife Habitat Suitability Modeling</vt:lpstr>
      <vt:lpstr>  Habitat Modeling: Feature Engineering</vt:lpstr>
      <vt:lpstr> Habitat Modeling: SVM Results</vt:lpstr>
      <vt:lpstr> SVMs: Pros and Cons for Spatial Data</vt:lpstr>
      <vt:lpstr> A Critical Topic: Evaluating Spatial Models</vt:lpstr>
      <vt:lpstr> The Solution: Spatial Cross-Validation</vt:lpstr>
      <vt:lpstr> Spatial vs. Standard CV: The Impact</vt:lpstr>
      <vt:lpstr>Summary of Spatial Classification</vt:lpstr>
      <vt:lpstr>PowerPoint Presentation</vt:lpstr>
      <vt:lpstr>What is Spatial Clustering? (Unsupervised Learning)</vt:lpstr>
      <vt:lpstr>Why is "Spatial" Clustering Different?</vt:lpstr>
      <vt:lpstr>Models We Will Cover</vt:lpstr>
      <vt:lpstr>Introduction to K-Means Clustering</vt:lpstr>
      <vt:lpstr>The Limitation of Standard K-Means for Spatial Data</vt:lpstr>
      <vt:lpstr>Application: Creating Market Zones</vt:lpstr>
      <vt:lpstr> K-Means: Pros and Cons</vt:lpstr>
      <vt:lpstr> Introduction to DBSCAN</vt:lpstr>
      <vt:lpstr> How DBSCAN Works: The Core Concepts</vt:lpstr>
      <vt:lpstr> The DBSCAN Algorithm (Conceptual)</vt:lpstr>
      <vt:lpstr>Case Study: Discovering Crime Hotspots</vt:lpstr>
      <vt:lpstr>Crime Hotspots: Running DBSCAN</vt:lpstr>
      <vt:lpstr> Crime Hotspots: Interpreting the Results</vt:lpstr>
      <vt:lpstr> The Challenge of DBSCAN: Epsilon (ε)</vt:lpstr>
      <vt:lpstr>  Introduction to OPTICS</vt:lpstr>
      <vt:lpstr>The OPTICS Reachability Plot</vt:lpstr>
      <vt:lpstr>DBSCAN vs. OPTICS</vt:lpstr>
      <vt:lpstr> Introduction to Hierarchical Clustering</vt:lpstr>
      <vt:lpstr>  The Dendrogram</vt:lpstr>
      <vt:lpstr>  Making Hierarchical Clustering "Spatial"</vt:lpstr>
      <vt:lpstr> Application: Creating Ecological Zones</vt:lpstr>
      <vt:lpstr>Summary of Clustering Algorithms</vt:lpstr>
      <vt:lpstr>Chapter 3 Summary</vt:lpstr>
      <vt:lpstr>Myself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RUTTU</dc:creator>
  <cp:lastModifiedBy>sritej_automation@outlook.com</cp:lastModifiedBy>
  <cp:revision>445</cp:revision>
  <dcterms:created xsi:type="dcterms:W3CDTF">2025-07-23T00:59:00Z</dcterms:created>
  <dcterms:modified xsi:type="dcterms:W3CDTF">2025-10-31T20:02:23Z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A953D79357CD4D418F1D31D79D1A89C9_13</vt:lpwstr>
  </property>
  <property fmtid="{D5CDD505-2E9C-101B-9397-08002B2CF9AE}" pid="3" name="KSOProductBuildVer">
    <vt:lpwstr>1033-12.2.0.22530</vt:lpwstr>
  </property>
</Properties>
</file>